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8"/>
  </p:notesMasterIdLst>
  <p:handoutMasterIdLst>
    <p:handoutMasterId r:id="rId19"/>
  </p:handoutMasterIdLst>
  <p:sldIdLst>
    <p:sldId id="468" r:id="rId2"/>
    <p:sldId id="451" r:id="rId3"/>
    <p:sldId id="452" r:id="rId4"/>
    <p:sldId id="453" r:id="rId5"/>
    <p:sldId id="471" r:id="rId6"/>
    <p:sldId id="470" r:id="rId7"/>
    <p:sldId id="469" r:id="rId8"/>
    <p:sldId id="454" r:id="rId9"/>
    <p:sldId id="464" r:id="rId10"/>
    <p:sldId id="465" r:id="rId11"/>
    <p:sldId id="455" r:id="rId12"/>
    <p:sldId id="456" r:id="rId13"/>
    <p:sldId id="473" r:id="rId14"/>
    <p:sldId id="457" r:id="rId15"/>
    <p:sldId id="459" r:id="rId16"/>
    <p:sldId id="46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Morison" initials="KM" lastIdx="2" clrIdx="0">
    <p:extLst>
      <p:ext uri="{19B8F6BF-5375-455C-9EA6-DF929625EA0E}">
        <p15:presenceInfo xmlns:p15="http://schemas.microsoft.com/office/powerpoint/2012/main" userId="S-1-5-21-612387431-141433911-832717053-3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7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8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0C0007D-19AB-4C2C-891A-0E858F354261}" type="datetimeFigureOut">
              <a:rPr lang="en-US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1F5690B-BD88-442C-BE39-E770AE58D9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7C895B9-3CA8-4802-97E7-A2BD7D19D262}" type="datetimeFigureOut">
              <a:rPr lang="en-US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A3FBB58-0DCF-4034-B1FB-AF4B10DB1C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747121-4DAD-4A97-80BA-6163D241635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27926A-C1E0-4839-901A-DFFAD184C8D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694183-6521-4922-A6E5-D731AFE3C3B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6A0EBE-DCBA-4238-9620-4FFBB7FCA1E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b="1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7A37F3-42C1-423B-AF33-AE01C1260C61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152C32-4574-4FB9-B114-CF8986DCB36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/>
              <a:t>Link to video: https://www.youtube.com/watch?v=TKOSDh4lvM4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7418B7-37F0-4E41-8D60-B6F620A9D29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09EC05-F8E4-4DBC-9C06-E638287E94B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E75D11-B92A-4C99-BBB5-D062A3B77EC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58DD74-A469-41FA-B9DE-63A177ED461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0275">
              <a:spcBef>
                <a:spcPct val="0"/>
              </a:spcBef>
            </a:pPr>
            <a:endParaRPr lang="en-US"/>
          </a:p>
          <a:p>
            <a:pPr defTabSz="930275">
              <a:spcBef>
                <a:spcPct val="0"/>
              </a:spcBef>
            </a:pPr>
            <a:r>
              <a:rPr lang="en-US" b="1"/>
              <a:t>Call on Jeff Thompson</a:t>
            </a:r>
          </a:p>
          <a:p>
            <a:pPr defTabSz="930275">
              <a:spcBef>
                <a:spcPct val="0"/>
              </a:spcBef>
              <a:buFontTx/>
              <a:buChar char="•"/>
            </a:pPr>
            <a:endParaRPr lang="en-US" b="1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6CB074-4333-44F7-835F-B5DC4F3EDDF9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57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58DD74-A469-41FA-B9DE-63A177ED461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B0D7E4-BBC9-434E-98B3-73E81DB1722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B0D7E4-BBC9-434E-98B3-73E81DB1722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0957A5-0D27-4E46-BD5F-98048C5639C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D1BAEAC-7E6F-4A8A-9969-5162DBB34C6C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FEF2B7C-CDA3-40F8-BB63-600A65FFC8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BFBA-C9DC-4EAB-B129-12DE408777D2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52F1-A720-40E9-9493-84BDBE70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3C1-2708-4B9A-A5DA-B6C8A364E645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2663-7C29-4A6A-AC3B-ADC40E667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4ED-E9AA-44BB-9C91-0AEBA1DDBF6B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C86B-EF7C-485F-8FE9-5EE07D59B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9AF846-FFC5-4681-8516-8B6AA7148AB8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5DBF1-847E-4E82-978F-0C28736F9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73BFCA-7AF4-45E9-95CD-30F30D52C91D}" type="datetime1">
              <a:rPr lang="en-US"/>
              <a:pPr/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49157-40FE-453C-BEDB-FC6056E64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A157955-F355-48AC-8F67-411221B69F13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FDD5E1B-B665-4BE5-915B-49B5FCF8D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0758-D7B0-4DA1-AD64-944E783AF7C2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937A-CFE7-46A4-86F8-98BF14EC6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2A05-1C78-4584-82D2-4EA011E0D4EB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F625-B8C3-4161-B5FC-6F3B0AB95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8949-E2BE-4E0E-B468-4A47E34F0F75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CBD9-D1CF-4138-9A74-E63302B9BF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EF70-5935-48C3-8D03-D69A133BD09C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2048-9C08-402A-BE31-6F52ECEC7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938-7FF4-4F7F-B787-C5D509BBB304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C5C2-1D18-4DA0-8808-9018084C8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D35C-3074-49AD-A6AD-B716FE4D6C52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1856-7D1A-44FB-8F22-B180EC682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6334ED-E9AA-44BB-9C91-0AEBA1DDBF6B}" type="datetime1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0C86B-EF7C-485F-8FE9-5EE07D59B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  <p:sldLayoutId id="2147483858" r:id="rId18"/>
    <p:sldLayoutId id="2147483859" r:id="rId19"/>
    <p:sldLayoutId id="2147483860" r:id="rId20"/>
    <p:sldLayoutId id="2147483861" r:id="rId21"/>
    <p:sldLayoutId id="2147483826" r:id="rId22"/>
    <p:sldLayoutId id="2147483827" r:id="rId2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16179" y="5348009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002060"/>
                </a:solidFill>
                <a:latin typeface="Cambria" pitchFamily="18" charset="0"/>
              </a:rPr>
              <a:t>Integration and 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35B4D3-389F-4635-AE06-E82A1838A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42193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1FA96C-0395-47D6-8CC4-02CCA3393277}" type="slidenum">
              <a:rPr lang="en-US" sz="2500"/>
              <a:pPr/>
              <a:t>10</a:t>
            </a:fld>
            <a:endParaRPr lang="en-US" sz="250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Tactical Communications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2362200"/>
            <a:ext cx="7391400" cy="4038600"/>
          </a:xfrm>
          <a:prstGeom prst="rect">
            <a:avLst/>
          </a:prstGeom>
        </p:spPr>
        <p:txBody>
          <a:bodyPr lIns="54864" tIns="9144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4000" b="1" dirty="0">
                <a:latin typeface="+mn-lt"/>
                <a:ea typeface="+mn-ea"/>
              </a:rPr>
              <a:t>Key Takeaways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b="1" dirty="0">
                <a:latin typeface="+mn-lt"/>
                <a:ea typeface="+mn-ea"/>
              </a:rPr>
              <a:t>Verbal communications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ea typeface="+mn-ea"/>
              </a:rPr>
              <a:t>Team concept (contact and cover)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ea typeface="+mn-ea"/>
              </a:rPr>
              <a:t>Clear, single questions/commands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ea typeface="+mn-ea"/>
              </a:rPr>
              <a:t>Ask open-ended questions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ea typeface="+mn-ea"/>
              </a:rPr>
              <a:t>Provide options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b="1" dirty="0">
                <a:latin typeface="+mn-lt"/>
                <a:ea typeface="+mn-ea"/>
              </a:rPr>
              <a:t>Emotional Contagion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A21F5E-CBE6-47E8-93D9-DE6C027B85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A48ABC5-2A62-4B5E-B984-A45F9C7ECDF3}" type="slidenum">
              <a:rPr lang="en-US" sz="2500"/>
              <a:pPr/>
              <a:t>11</a:t>
            </a:fld>
            <a:endParaRPr lang="en-US" sz="250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Operational Tactics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5364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600" b="1"/>
              <a:t>Pre-response 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Collect information 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Slow down (</a:t>
            </a:r>
            <a:r>
              <a:rPr lang="en-US" altLang="en-US" sz="3200" b="1"/>
              <a:t>“</a:t>
            </a:r>
            <a:r>
              <a:rPr lang="en-US" sz="3200" b="1"/>
              <a:t>tactical pause</a:t>
            </a:r>
            <a:r>
              <a:rPr lang="en-US" altLang="en-US" sz="3200" b="1"/>
              <a:t>”</a:t>
            </a:r>
            <a:r>
              <a:rPr lang="en-US" sz="3200" b="1"/>
              <a:t>)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Develop a working strategy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Prepare and manage yourself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6437891-C59B-4D45-B80F-0C8DFD0C28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465DC5-127F-4A8B-ABFA-3E88139FA59D}" type="slidenum">
              <a:rPr lang="en-US" sz="2500"/>
              <a:pPr/>
              <a:t>12</a:t>
            </a:fld>
            <a:endParaRPr lang="en-US" sz="250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Operational Tactics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6388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600" b="1"/>
              <a:t>Response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Teamwork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Distance + Cover = Time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Tactical positioning/repositioning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Put yourself in a winnable situation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FF915B-A302-4EB7-99C5-546E2785E5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0C2C-527D-408E-BB54-43EE90B1EBEC}" type="slidenum">
              <a:rPr lang="en-US" sz="1600"/>
              <a:pPr/>
              <a:t>13</a:t>
            </a:fld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399"/>
            <a:ext cx="8229600" cy="4673749"/>
          </a:xfrm>
        </p:spPr>
        <p:txBody>
          <a:bodyPr rtlCol="0">
            <a:normAutofit/>
          </a:bodyPr>
          <a:lstStyle/>
          <a:p>
            <a:pPr marL="57607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800" b="1" dirty="0"/>
              <a:t>During a </a:t>
            </a:r>
            <a:r>
              <a:rPr lang="en-US" sz="2800" b="1" dirty="0">
                <a:solidFill>
                  <a:srgbClr val="C00000"/>
                </a:solidFill>
              </a:rPr>
              <a:t>suicide by cop </a:t>
            </a:r>
            <a:r>
              <a:rPr lang="en-US" sz="2800" b="1" dirty="0"/>
              <a:t>situation</a:t>
            </a:r>
          </a:p>
          <a:p>
            <a:pPr marL="850392" lvl="1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b="1" dirty="0"/>
              <a:t>Officers must be extra vigilant to not escalate the situation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ea typeface="+mn-ea"/>
              </a:rPr>
              <a:t>Distance + Cover = Time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/>
              <a:t>Call for backup</a:t>
            </a:r>
            <a:endParaRPr lang="en-US" sz="2200" b="1" dirty="0">
              <a:ea typeface="+mn-ea"/>
            </a:endParaRP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/>
              <a:t>Keep spinning the CDM and constantly assess the threat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ea typeface="+mn-ea"/>
              </a:rPr>
              <a:t>Try not to let the subject force you to take action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/>
              <a:t>Try not to initiate confrontation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ea typeface="+mn-ea"/>
              </a:rPr>
              <a:t>Maintain communication to make a connection and </a:t>
            </a:r>
            <a:r>
              <a:rPr lang="en-US" sz="2200" b="1" dirty="0"/>
              <a:t>begin crisis intervention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ea typeface="+mn-ea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>
              <a:ea typeface="+mn-ea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EE95268B-6384-45B6-BFEC-DFA213E8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241D1E-EBE8-491B-9674-54201D6A02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26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CF90861-75DF-41D1-AAAD-E23EC8A79D3D}" type="slidenum">
              <a:rPr lang="en-US" sz="2500"/>
              <a:pPr/>
              <a:t>14</a:t>
            </a:fld>
            <a:endParaRPr lang="en-US" sz="250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Operational Tactics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412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600" b="1"/>
              <a:t>Post-Response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After-Action Reviews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Not grading past success or failure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Improving future performance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9E49AC-17D5-4F69-B4B1-8204FEBA21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786-C19E-474E-9136-919E1DB2ED66}" type="slidenum">
              <a:rPr lang="en-US" sz="2500"/>
              <a:pPr/>
              <a:t>15</a:t>
            </a:fld>
            <a:endParaRPr lang="en-US" sz="250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264" t="2078" r="1264" b="1866"/>
          <a:stretch/>
        </p:blipFill>
        <p:spPr bwMode="auto">
          <a:xfrm>
            <a:off x="2057400" y="1823820"/>
            <a:ext cx="5029200" cy="329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05000" y="53340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en-US" b="1" dirty="0"/>
              <a:t>Shenandoah County, VA </a:t>
            </a:r>
          </a:p>
          <a:p>
            <a:pPr algn="ctr">
              <a:buFont typeface="Wingdings 2" pitchFamily="18" charset="2"/>
              <a:buNone/>
            </a:pPr>
            <a:r>
              <a:rPr lang="en-US" b="1" dirty="0"/>
              <a:t>Man-with-a-Knife Incident:  Dec. 14, 2015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9C96C82-C501-4A5D-8D40-C678ED76F9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807EBAA-5CD5-4209-B844-428971EFB4AF}" type="slidenum">
              <a:rPr lang="en-US" sz="2500"/>
              <a:pPr/>
              <a:t>16</a:t>
            </a:fld>
            <a:endParaRPr lang="en-US" sz="2500"/>
          </a:p>
        </p:txBody>
      </p:sp>
      <p:sp>
        <p:nvSpPr>
          <p:cNvPr id="19458" name="Content Placeholder 1"/>
          <p:cNvSpPr txBox="1">
            <a:spLocks/>
          </p:cNvSpPr>
          <p:nvPr/>
        </p:nvSpPr>
        <p:spPr bwMode="auto">
          <a:xfrm>
            <a:off x="0" y="22860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algn="ctr"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en-US" sz="5400" b="1"/>
              <a:t>Thoughts?</a:t>
            </a:r>
          </a:p>
          <a:p>
            <a:pPr marL="438150" indent="-319088" algn="ctr"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en-US" sz="5400" b="1"/>
              <a:t>Questions?</a:t>
            </a:r>
          </a:p>
          <a:p>
            <a:pPr marL="438150" indent="-319088" algn="ctr"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en-US" sz="5400" b="1"/>
              <a:t>Observations?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sz="5400"/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/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sz="2400"/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</a:pPr>
            <a:endParaRPr lang="en-US" sz="2400"/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233FA2-2A23-42B8-9070-9473DE6639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37BCA2-971D-4314-9546-046C95101149}" type="slidenum">
              <a:rPr lang="en-US" sz="1600"/>
              <a:pPr/>
              <a:t>2</a:t>
            </a:fld>
            <a:endParaRPr lang="en-US" sz="1600" dirty="0"/>
          </a:p>
        </p:txBody>
      </p:sp>
      <p:pic>
        <p:nvPicPr>
          <p:cNvPr id="9219" name="Picture 2" descr="C:\Users\jmcginty\Documents\CD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EDAF2"/>
              </a:clrFrom>
              <a:clrTo>
                <a:srgbClr val="CEDAF2">
                  <a:alpha val="0"/>
                </a:srgbClr>
              </a:clrTo>
            </a:clrChange>
          </a:blip>
          <a:srcRect t="20135"/>
          <a:stretch>
            <a:fillRect/>
          </a:stretch>
        </p:blipFill>
        <p:spPr bwMode="auto">
          <a:xfrm>
            <a:off x="2438400" y="2362200"/>
            <a:ext cx="40386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9906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Critical Decision-Making Model</a:t>
            </a:r>
            <a:endParaRPr lang="en-US" sz="3200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BF7508E-2AC2-4372-A4C2-13DBF40980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770843C-8013-43A0-AE41-CF9BC099715A}" type="slidenum">
              <a:rPr lang="en-US" sz="2500"/>
              <a:pPr/>
              <a:t>3</a:t>
            </a:fld>
            <a:endParaRPr lang="en-US" sz="2500" dirty="0"/>
          </a:p>
        </p:txBody>
      </p:sp>
      <p:pic>
        <p:nvPicPr>
          <p:cNvPr id="10243" name="Picture 2" descr="C:\Users\jmcginty\Documents\CDM.jpg"/>
          <p:cNvPicPr>
            <a:picLocks noChangeAspect="1" noChangeArrowheads="1"/>
          </p:cNvPicPr>
          <p:nvPr/>
        </p:nvPicPr>
        <p:blipFill>
          <a:blip r:embed="rId3" cstate="print"/>
          <a:srcRect t="20135"/>
          <a:stretch>
            <a:fillRect/>
          </a:stretch>
        </p:blipFill>
        <p:spPr bwMode="auto">
          <a:xfrm>
            <a:off x="5562600" y="3276600"/>
            <a:ext cx="304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Critical Decision-Making Model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10245" name="Content Placeholder 1"/>
          <p:cNvSpPr txBox="1">
            <a:spLocks/>
          </p:cNvSpPr>
          <p:nvPr/>
        </p:nvSpPr>
        <p:spPr bwMode="auto">
          <a:xfrm>
            <a:off x="457200" y="2362200"/>
            <a:ext cx="441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Benefits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800" b="1"/>
              <a:t>Better and safer decisions up front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800" b="1"/>
              <a:t>Better explanation of those decisions after the fact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8594ED-B373-4875-B872-AD5B76DDC0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E8DD7A4-FD3A-4EAA-8364-19C7920923E9}" type="slidenum">
              <a:rPr lang="en-US" sz="2500"/>
              <a:pPr/>
              <a:t>4</a:t>
            </a:fld>
            <a:endParaRPr lang="en-US" sz="250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Crisis Recognition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2362200"/>
            <a:ext cx="7391400" cy="4038600"/>
          </a:xfrm>
          <a:prstGeom prst="rect">
            <a:avLst/>
          </a:prstGeom>
        </p:spPr>
        <p:txBody>
          <a:bodyPr lIns="54864" tIns="91440">
            <a:normAutofit/>
          </a:bodyPr>
          <a:lstStyle/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3700" b="1" dirty="0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000" b="1" dirty="0"/>
              <a:t>Recognizing someone in crisis helps shape your response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000" b="1" dirty="0"/>
              <a:t>Your role is not to diagnose and treat – it</a:t>
            </a:r>
            <a:r>
              <a:rPr lang="en-US" altLang="en-US" sz="3000" b="1" dirty="0"/>
              <a:t>’</a:t>
            </a:r>
            <a:r>
              <a:rPr lang="en-US" sz="3000" b="1" dirty="0"/>
              <a:t>s to understand and begin to defuse</a:t>
            </a:r>
          </a:p>
          <a:p>
            <a:pPr marL="438150" indent="-319088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3897048-DEF7-4C54-872A-CEEB761014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7C7A-4A76-43B1-A096-EE056E0CCCBA}" type="slidenum">
              <a:rPr lang="en-US" sz="1600"/>
              <a:pPr/>
              <a:t>5</a:t>
            </a:fld>
            <a:endParaRPr lang="en-US" sz="1600" dirty="0"/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6400800" y="5029200"/>
            <a:ext cx="228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Situational</a:t>
            </a:r>
          </a:p>
          <a:p>
            <a:r>
              <a:rPr lang="en-US" sz="3200" b="1" dirty="0"/>
              <a:t>Stress</a:t>
            </a: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2033588" y="6324600"/>
            <a:ext cx="5076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1" dirty="0"/>
              <a:t>Adapted from Nassau County, NY Police Department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533400" y="1524000"/>
            <a:ext cx="205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200" b="1" dirty="0"/>
              <a:t>Mental </a:t>
            </a:r>
          </a:p>
          <a:p>
            <a:pPr algn="r"/>
            <a:r>
              <a:rPr lang="en-US" sz="3200" b="1" dirty="0"/>
              <a:t>Illness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6477000" y="1524000"/>
            <a:ext cx="205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Substance</a:t>
            </a:r>
          </a:p>
          <a:p>
            <a:r>
              <a:rPr lang="en-US" sz="3200" b="1" dirty="0"/>
              <a:t>Abuse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09600" y="4953000"/>
            <a:ext cx="228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200" b="1" dirty="0"/>
              <a:t>Medical</a:t>
            </a:r>
            <a:br>
              <a:rPr lang="en-US" sz="3200" b="1" dirty="0"/>
            </a:br>
            <a:r>
              <a:rPr lang="en-US" sz="3200" b="1" dirty="0"/>
              <a:t>Condition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743200" y="2057400"/>
            <a:ext cx="3657600" cy="3200400"/>
            <a:chOff x="2606983" y="1921184"/>
            <a:chExt cx="3657600" cy="3200400"/>
          </a:xfrm>
        </p:grpSpPr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 rot="2669638">
              <a:off x="3368983" y="2302184"/>
              <a:ext cx="2286000" cy="22860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3368983" y="2805422"/>
              <a:ext cx="2286000" cy="1570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dirty="0">
                  <a:latin typeface="Times New Roman" pitchFamily="18" charset="0"/>
                </a:rPr>
                <a:t>Emotionally</a:t>
              </a:r>
              <a:br>
                <a:rPr lang="en-US" sz="3200" dirty="0">
                  <a:latin typeface="Times New Roman" pitchFamily="18" charset="0"/>
                </a:rPr>
              </a:br>
              <a:r>
                <a:rPr lang="en-US" sz="3200" dirty="0">
                  <a:latin typeface="Times New Roman" pitchFamily="18" charset="0"/>
                </a:rPr>
                <a:t>Distressed</a:t>
              </a:r>
              <a:br>
                <a:rPr lang="en-US" sz="3200" dirty="0">
                  <a:latin typeface="Times New Roman" pitchFamily="18" charset="0"/>
                </a:rPr>
              </a:br>
              <a:r>
                <a:rPr lang="en-US" sz="3200" dirty="0">
                  <a:latin typeface="Times New Roman" pitchFamily="18" charset="0"/>
                </a:rPr>
                <a:t>Person</a:t>
              </a: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 rot="2345631">
              <a:off x="2606983" y="2225984"/>
              <a:ext cx="990600" cy="457200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8"/>
            <p:cNvSpPr>
              <a:spLocks noChangeArrowheads="1"/>
            </p:cNvSpPr>
            <p:nvPr/>
          </p:nvSpPr>
          <p:spPr bwMode="auto">
            <a:xfrm rot="7985642">
              <a:off x="5388283" y="2187884"/>
              <a:ext cx="990600" cy="457200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10"/>
            <p:cNvSpPr>
              <a:spLocks noChangeArrowheads="1"/>
            </p:cNvSpPr>
            <p:nvPr/>
          </p:nvSpPr>
          <p:spPr bwMode="auto">
            <a:xfrm rot="-2768550">
              <a:off x="2797483" y="4397684"/>
              <a:ext cx="990600" cy="457200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12"/>
            <p:cNvSpPr>
              <a:spLocks noChangeArrowheads="1"/>
            </p:cNvSpPr>
            <p:nvPr/>
          </p:nvSpPr>
          <p:spPr bwMode="auto">
            <a:xfrm rot="-8190318">
              <a:off x="5273983" y="4359584"/>
              <a:ext cx="990600" cy="457200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2060"/>
                </a:solidFill>
                <a:latin typeface="Corbel" pitchFamily="34" charset="0"/>
              </a:rPr>
              <a:t>Crisis Recognition</a:t>
            </a:r>
            <a:br>
              <a:rPr lang="en-US" sz="3200" dirty="0">
                <a:solidFill>
                  <a:schemeClr val="accent1">
                    <a:satMod val="150000"/>
                  </a:schemeClr>
                </a:solidFill>
                <a:ea typeface="+mj-ea"/>
              </a:rPr>
            </a:b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EA94FDF-AAA2-4521-8DB5-CBC2880A01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5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E8DD7A4-FD3A-4EAA-8364-19C7920923E9}" type="slidenum">
              <a:rPr lang="en-US" sz="2500"/>
              <a:pPr/>
              <a:t>6</a:t>
            </a:fld>
            <a:endParaRPr lang="en-US" sz="250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Crisis Recognition – Suicide by Cop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2286000"/>
            <a:ext cx="7391400" cy="4114800"/>
          </a:xfrm>
          <a:prstGeom prst="rect">
            <a:avLst/>
          </a:prstGeom>
        </p:spPr>
        <p:txBody>
          <a:bodyPr lIns="54864" tIns="91440">
            <a:normAutofit fontScale="92500" lnSpcReduction="20000"/>
          </a:bodyPr>
          <a:lstStyle/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3500" b="1" dirty="0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000" dirty="0"/>
              <a:t>Subjects will communicate suicidal intent and act in a threatening manner to force officers to act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000" dirty="0"/>
              <a:t>As many as 36% of all officer involved shootings were suicide by cop attempts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000" dirty="0"/>
              <a:t>81% of suicide by cop attempts were spontaneous 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000" dirty="0"/>
              <a:t>Subjects became suicidal in response to police intervention</a:t>
            </a:r>
          </a:p>
          <a:p>
            <a:pPr marL="438150" indent="-319088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BEC9223-6A09-44D0-80C4-739E51C518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7E7D-AAED-4B2F-B262-A958A0729698}" type="slidenum">
              <a:rPr lang="en-US" sz="2500"/>
              <a:pPr/>
              <a:t>7</a:t>
            </a:fld>
            <a:endParaRPr lang="en-US" sz="2500"/>
          </a:p>
        </p:txBody>
      </p:sp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304800" y="1600200"/>
            <a:ext cx="480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Tactical Communications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292" name="Content Placeholder 1"/>
          <p:cNvSpPr txBox="1">
            <a:spLocks/>
          </p:cNvSpPr>
          <p:nvPr/>
        </p:nvSpPr>
        <p:spPr bwMode="auto">
          <a:xfrm>
            <a:off x="304800" y="22098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800" b="1" dirty="0"/>
              <a:t>Key Takeaways</a:t>
            </a:r>
          </a:p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b="1" dirty="0"/>
              <a:t>Bring balance to the Emotional-Rational Thinking Scale</a:t>
            </a:r>
          </a:p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</a:pPr>
            <a:endParaRPr lang="en-US" sz="2400" b="1" dirty="0"/>
          </a:p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b="1" dirty="0"/>
              <a:t>Stabilizing/safely maintaining the scene until specialists arrive is a victory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endParaRPr lang="en-US" sz="3200" b="1" dirty="0"/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Content Placeholder 16" descr="Emotional-Rational Thinking Scale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 l="14092" r="6054"/>
          <a:stretch>
            <a:fillRect/>
          </a:stretch>
        </p:blipFill>
        <p:spPr>
          <a:xfrm>
            <a:off x="4343400" y="2590800"/>
            <a:ext cx="4540923" cy="2642480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CCFEB9-24EB-4AC9-A676-B4CD5696BF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B97E7D-AAED-4B2F-B262-A958A0729698}" type="slidenum">
              <a:rPr lang="en-US" sz="2500"/>
              <a:pPr/>
              <a:t>8</a:t>
            </a:fld>
            <a:endParaRPr lang="en-US" sz="2500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Tactical Communications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12292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 dirty="0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200" b="1" dirty="0"/>
              <a:t>Active listening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80-20 principl</a:t>
            </a:r>
            <a:r>
              <a:rPr lang="en-US" sz="3200" b="1" dirty="0"/>
              <a:t>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 dirty="0"/>
              <a:t>Listen to understand, not respond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 dirty="0"/>
              <a:t>Demonstrate you are listening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 dirty="0"/>
              <a:t>Show empathy and respect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575DD3-4E66-41C5-8B58-A88B14AE68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83392CC-931B-4F9E-8261-16D82A126207}" type="slidenum">
              <a:rPr lang="en-US" sz="2500"/>
              <a:pPr/>
              <a:t>9</a:t>
            </a:fld>
            <a:endParaRPr lang="en-US" sz="250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Tactical Communications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13316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Non-verbal communications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Body language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Eye contact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Open-handed gestures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Tone of voice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E51FD39-B3A3-4104-871B-7881D78A5C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9638"/>
            <a:ext cx="2742201" cy="127644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426</Words>
  <Application>Microsoft Office PowerPoint</Application>
  <PresentationFormat>On-screen Show (4:3)</PresentationFormat>
  <Paragraphs>148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MS PGothic</vt:lpstr>
      <vt:lpstr>Arial</vt:lpstr>
      <vt:lpstr>Bookman Old Style</vt:lpstr>
      <vt:lpstr>Calibri</vt:lpstr>
      <vt:lpstr>Cambria</vt:lpstr>
      <vt:lpstr>Corbel</vt:lpstr>
      <vt:lpstr>Gill Sans MT</vt:lpstr>
      <vt:lpstr>Times New Roman</vt:lpstr>
      <vt:lpstr>Wingdings</vt:lpstr>
      <vt:lpstr>Wingdings 2</vt:lpstr>
      <vt:lpstr>Wingdings 3</vt:lpstr>
      <vt:lpstr>Origin</vt:lpstr>
      <vt:lpstr>PowerPoint Presentation</vt:lpstr>
      <vt:lpstr>Integration and  Practice</vt:lpstr>
      <vt:lpstr>Integration and  Practice</vt:lpstr>
      <vt:lpstr>Integration and  Practice</vt:lpstr>
      <vt:lpstr>Crisis Recognition 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Yanda</dc:creator>
  <cp:lastModifiedBy>Matthew Harman</cp:lastModifiedBy>
  <cp:revision>932</cp:revision>
  <dcterms:created xsi:type="dcterms:W3CDTF">2013-08-22T12:46:31Z</dcterms:created>
  <dcterms:modified xsi:type="dcterms:W3CDTF">2018-10-25T18:59:59Z</dcterms:modified>
</cp:coreProperties>
</file>