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9" r:id="rId1"/>
  </p:sldMasterIdLst>
  <p:notesMasterIdLst>
    <p:notesMasterId r:id="rId18"/>
  </p:notesMasterIdLst>
  <p:handoutMasterIdLst>
    <p:handoutMasterId r:id="rId19"/>
  </p:handoutMasterIdLst>
  <p:sldIdLst>
    <p:sldId id="468" r:id="rId2"/>
    <p:sldId id="451" r:id="rId3"/>
    <p:sldId id="452" r:id="rId4"/>
    <p:sldId id="453" r:id="rId5"/>
    <p:sldId id="471" r:id="rId6"/>
    <p:sldId id="470" r:id="rId7"/>
    <p:sldId id="469" r:id="rId8"/>
    <p:sldId id="454" r:id="rId9"/>
    <p:sldId id="464" r:id="rId10"/>
    <p:sldId id="465" r:id="rId11"/>
    <p:sldId id="455" r:id="rId12"/>
    <p:sldId id="456" r:id="rId13"/>
    <p:sldId id="473" r:id="rId14"/>
    <p:sldId id="457" r:id="rId15"/>
    <p:sldId id="459" r:id="rId16"/>
    <p:sldId id="466" r:id="rId17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rbel" pitchFamily="34" charset="0"/>
        <a:ea typeface="MS PGothic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rbel" pitchFamily="34" charset="0"/>
        <a:ea typeface="MS PGothic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rbel" pitchFamily="34" charset="0"/>
        <a:ea typeface="MS PGothic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rbel" pitchFamily="34" charset="0"/>
        <a:ea typeface="MS PGothic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rbel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rbel" pitchFamily="34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rbel" pitchFamily="34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rbel" pitchFamily="34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rbel" pitchFamily="34" charset="0"/>
        <a:ea typeface="MS PGothic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evin Morison" initials="KM" lastIdx="2" clrIdx="0">
    <p:extLst>
      <p:ext uri="{19B8F6BF-5375-455C-9EA6-DF929625EA0E}">
        <p15:presenceInfo xmlns:p15="http://schemas.microsoft.com/office/powerpoint/2012/main" userId="S-1-5-21-612387431-141433911-832717053-367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2A0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1704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8" d="100"/>
          <a:sy n="68" d="100"/>
        </p:scale>
        <p:origin x="-3288" y="-10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40C0007D-19AB-4C2C-891A-0E858F354261}" type="datetimeFigureOut">
              <a:rPr lang="en-US"/>
              <a:pPr/>
              <a:t>10/25/2018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F1F5690B-BD88-442C-BE39-E770AE58D927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47C895B9-3CA8-4802-97E7-A2BD7D19D262}" type="datetimeFigureOut">
              <a:rPr lang="en-US"/>
              <a:pPr/>
              <a:t>10/25/2018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8A3FBB58-0DCF-4034-B1FB-AF4B10DB1CC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ea typeface="+mn-ea"/>
            </a:endParaRPr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6747121-4DAD-4A97-80BA-6163D2416357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en-US" b="1" dirty="0">
              <a:ea typeface="+mn-ea"/>
            </a:endParaRPr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6127926A-C1E0-4839-901A-DFFAD184C8DB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en-US" b="1" dirty="0">
              <a:ea typeface="+mn-ea"/>
            </a:endParaRPr>
          </a:p>
        </p:txBody>
      </p:sp>
      <p:sp>
        <p:nvSpPr>
          <p:cNvPr id="286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E694183-6521-4922-A6E5-D731AFE3C3B4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en-US" b="1" dirty="0">
              <a:ea typeface="+mn-ea"/>
            </a:endParaRPr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56A0EBE-DCBA-4238-9620-4FFBB7FCA1EE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3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  <a:buFontTx/>
              <a:buChar char="•"/>
            </a:pPr>
            <a:endParaRPr lang="en-US" b="1"/>
          </a:p>
        </p:txBody>
      </p:sp>
      <p:sp>
        <p:nvSpPr>
          <p:cNvPr id="573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B7A37F3-42C1-423B-AF33-AE01C1260C61}" type="slidenum">
              <a:rPr lang="en-US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354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en-US" b="1" dirty="0">
              <a:ea typeface="+mn-ea"/>
            </a:endParaRPr>
          </a:p>
        </p:txBody>
      </p:sp>
      <p:sp>
        <p:nvSpPr>
          <p:cNvPr id="307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0152C32-4574-4FB9-B114-CF8986DCB36B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/>
              <a:t>Link to video: https://www.youtube.com/watch?v=TKOSDh4lvM4</a:t>
            </a:r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27418B7-37F0-4E41-8D60-B6F620A9D29D}" type="slidenum">
              <a:rPr lang="en-US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en-US" b="1" dirty="0">
              <a:ea typeface="+mn-ea"/>
            </a:endParaRPr>
          </a:p>
        </p:txBody>
      </p:sp>
      <p:sp>
        <p:nvSpPr>
          <p:cNvPr id="225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909EC05-F8E4-4DBC-9C06-E638287E94B7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en-US" b="1" dirty="0">
              <a:ea typeface="+mn-ea"/>
            </a:endParaRPr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CEE75D11-B92A-4C99-BBB5-D062A3B77ECB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en-US" b="1" dirty="0">
              <a:ea typeface="+mn-ea"/>
            </a:endParaRPr>
          </a:p>
        </p:txBody>
      </p:sp>
      <p:sp>
        <p:nvSpPr>
          <p:cNvPr id="245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C58DD74-A469-41FA-B9DE-63A177ED4610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defTabSz="930275">
              <a:spcBef>
                <a:spcPct val="0"/>
              </a:spcBef>
            </a:pPr>
            <a:endParaRPr lang="en-US"/>
          </a:p>
          <a:p>
            <a:pPr defTabSz="930275">
              <a:spcBef>
                <a:spcPct val="0"/>
              </a:spcBef>
            </a:pPr>
            <a:r>
              <a:rPr lang="en-US" b="1"/>
              <a:t>Call on Jeff Thompson</a:t>
            </a:r>
          </a:p>
          <a:p>
            <a:pPr defTabSz="930275">
              <a:spcBef>
                <a:spcPct val="0"/>
              </a:spcBef>
              <a:buFontTx/>
              <a:buChar char="•"/>
            </a:pPr>
            <a:endParaRPr lang="en-US" b="1"/>
          </a:p>
        </p:txBody>
      </p:sp>
      <p:sp>
        <p:nvSpPr>
          <p:cNvPr id="532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76CB074-4333-44F7-835F-B5DC4F3EDDF9}" type="slidenum">
              <a:rPr lang="en-US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7575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en-US" b="1" dirty="0">
              <a:ea typeface="+mn-ea"/>
            </a:endParaRPr>
          </a:p>
        </p:txBody>
      </p:sp>
      <p:sp>
        <p:nvSpPr>
          <p:cNvPr id="245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C58DD74-A469-41FA-B9DE-63A177ED4610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en-US" b="1" dirty="0">
              <a:ea typeface="+mn-ea"/>
            </a:endParaRPr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2B0D7E4-BBC9-434E-98B3-73E81DB17224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en-US" b="1" dirty="0">
              <a:ea typeface="+mn-ea"/>
            </a:endParaRPr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2B0D7E4-BBC9-434E-98B3-73E81DB17224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en-US" b="1" dirty="0">
              <a:ea typeface="+mn-ea"/>
            </a:endParaRPr>
          </a:p>
        </p:txBody>
      </p:sp>
      <p:sp>
        <p:nvSpPr>
          <p:cNvPr id="266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B0957A5-0D27-4E46-BD5F-98048C5639C7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2D1BAEAC-7E6F-4A8A-9969-5162DBB34C6C}" type="datetime1">
              <a:rPr lang="en-US" smtClean="0"/>
              <a:pPr/>
              <a:t>10/25/2018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DFEF2B7C-CDA3-40F8-BB63-600A65FFC86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5BFBA-C9DC-4EAB-B129-12DE408777D2}" type="datetime1">
              <a:rPr lang="en-US" smtClean="0"/>
              <a:pPr/>
              <a:t>10/25/2018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F52F1-A720-40E9-9493-84BDBE7099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DA3C1-2708-4B9A-A5DA-B6C8A364E645}" type="datetime1">
              <a:rPr lang="en-US" smtClean="0"/>
              <a:pPr/>
              <a:t>10/25/2018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2663-7C29-4A6A-AC3B-ADC40E667E5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3"/>
          </p:nvPr>
        </p:nvSpPr>
        <p:spPr>
          <a:xfrm>
            <a:off x="7696200" y="228600"/>
            <a:ext cx="914400" cy="914400"/>
          </a:xfrm>
        </p:spPr>
        <p:txBody>
          <a:bodyPr/>
          <a:lstStyle>
            <a:lvl1pPr>
              <a:defRPr sz="1000"/>
            </a:lvl1pPr>
            <a:lvl2pPr>
              <a:defRPr sz="10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fld id="{CA23D122-13B5-4E5E-B472-AE6C7AFF8EAD}" type="datetime1">
              <a:rPr lang="en-US"/>
              <a:pPr/>
              <a:t>10/25/2018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AB632B70-38FA-428D-84A5-081550FE971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3"/>
          </p:nvPr>
        </p:nvSpPr>
        <p:spPr>
          <a:xfrm>
            <a:off x="7696200" y="228600"/>
            <a:ext cx="914400" cy="914400"/>
          </a:xfrm>
        </p:spPr>
        <p:txBody>
          <a:bodyPr/>
          <a:lstStyle>
            <a:lvl1pPr>
              <a:defRPr sz="1000"/>
            </a:lvl1pPr>
            <a:lvl2pPr>
              <a:defRPr sz="10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fld id="{CA23D122-13B5-4E5E-B472-AE6C7AFF8EAD}" type="datetime1">
              <a:rPr lang="en-US"/>
              <a:pPr/>
              <a:t>10/25/2018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AB632B70-38FA-428D-84A5-081550FE971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3"/>
          </p:nvPr>
        </p:nvSpPr>
        <p:spPr>
          <a:xfrm>
            <a:off x="7696200" y="228600"/>
            <a:ext cx="914400" cy="914400"/>
          </a:xfrm>
        </p:spPr>
        <p:txBody>
          <a:bodyPr/>
          <a:lstStyle>
            <a:lvl1pPr>
              <a:defRPr sz="1000"/>
            </a:lvl1pPr>
            <a:lvl2pPr>
              <a:defRPr sz="10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fld id="{CA23D122-13B5-4E5E-B472-AE6C7AFF8EAD}" type="datetime1">
              <a:rPr lang="en-US"/>
              <a:pPr/>
              <a:t>10/25/2018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AB632B70-38FA-428D-84A5-081550FE971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3"/>
          </p:nvPr>
        </p:nvSpPr>
        <p:spPr>
          <a:xfrm>
            <a:off x="7696200" y="228600"/>
            <a:ext cx="914400" cy="914400"/>
          </a:xfrm>
        </p:spPr>
        <p:txBody>
          <a:bodyPr/>
          <a:lstStyle>
            <a:lvl1pPr>
              <a:defRPr sz="1000"/>
            </a:lvl1pPr>
            <a:lvl2pPr>
              <a:defRPr sz="10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fld id="{CA23D122-13B5-4E5E-B472-AE6C7AFF8EAD}" type="datetime1">
              <a:rPr lang="en-US"/>
              <a:pPr/>
              <a:t>10/25/2018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AB632B70-38FA-428D-84A5-081550FE971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3"/>
          </p:nvPr>
        </p:nvSpPr>
        <p:spPr>
          <a:xfrm>
            <a:off x="7696200" y="228600"/>
            <a:ext cx="914400" cy="914400"/>
          </a:xfrm>
        </p:spPr>
        <p:txBody>
          <a:bodyPr/>
          <a:lstStyle>
            <a:lvl1pPr>
              <a:defRPr sz="1000"/>
            </a:lvl1pPr>
            <a:lvl2pPr>
              <a:defRPr sz="10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fld id="{CA23D122-13B5-4E5E-B472-AE6C7AFF8EAD}" type="datetime1">
              <a:rPr lang="en-US"/>
              <a:pPr/>
              <a:t>10/25/2018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AB632B70-38FA-428D-84A5-081550FE971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3"/>
          </p:nvPr>
        </p:nvSpPr>
        <p:spPr>
          <a:xfrm>
            <a:off x="7696200" y="228600"/>
            <a:ext cx="914400" cy="914400"/>
          </a:xfrm>
        </p:spPr>
        <p:txBody>
          <a:bodyPr/>
          <a:lstStyle>
            <a:lvl1pPr>
              <a:defRPr sz="1000"/>
            </a:lvl1pPr>
            <a:lvl2pPr>
              <a:defRPr sz="10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fld id="{CA23D122-13B5-4E5E-B472-AE6C7AFF8EAD}" type="datetime1">
              <a:rPr lang="en-US"/>
              <a:pPr/>
              <a:t>10/25/2018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AB632B70-38FA-428D-84A5-081550FE971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3"/>
          </p:nvPr>
        </p:nvSpPr>
        <p:spPr>
          <a:xfrm>
            <a:off x="7696200" y="228600"/>
            <a:ext cx="914400" cy="914400"/>
          </a:xfrm>
        </p:spPr>
        <p:txBody>
          <a:bodyPr/>
          <a:lstStyle>
            <a:lvl1pPr>
              <a:defRPr sz="1000"/>
            </a:lvl1pPr>
            <a:lvl2pPr>
              <a:defRPr sz="10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fld id="{CA23D122-13B5-4E5E-B472-AE6C7AFF8EAD}" type="datetime1">
              <a:rPr lang="en-US"/>
              <a:pPr/>
              <a:t>10/25/2018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AB632B70-38FA-428D-84A5-081550FE971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3"/>
          </p:nvPr>
        </p:nvSpPr>
        <p:spPr>
          <a:xfrm>
            <a:off x="7696200" y="228600"/>
            <a:ext cx="914400" cy="914400"/>
          </a:xfrm>
        </p:spPr>
        <p:txBody>
          <a:bodyPr/>
          <a:lstStyle>
            <a:lvl1pPr>
              <a:defRPr sz="1000"/>
            </a:lvl1pPr>
            <a:lvl2pPr>
              <a:defRPr sz="10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fld id="{CA23D122-13B5-4E5E-B472-AE6C7AFF8EAD}" type="datetime1">
              <a:rPr lang="en-US"/>
              <a:pPr/>
              <a:t>10/25/2018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AB632B70-38FA-428D-84A5-081550FE971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334ED-E9AA-44BB-9C91-0AEBA1DDBF6B}" type="datetime1">
              <a:rPr lang="en-US" smtClean="0"/>
              <a:pPr/>
              <a:t>10/25/2018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0C86B-EF7C-485F-8FE9-5EE07D59BDF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  <p:hf hdr="0" ftr="0" dt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0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3"/>
          </p:nvPr>
        </p:nvSpPr>
        <p:spPr>
          <a:xfrm>
            <a:off x="7696200" y="228600"/>
            <a:ext cx="914400" cy="914400"/>
          </a:xfrm>
        </p:spPr>
        <p:txBody>
          <a:bodyPr/>
          <a:lstStyle>
            <a:lvl1pPr>
              <a:defRPr sz="1000"/>
            </a:lvl1pPr>
            <a:lvl2pPr>
              <a:defRPr sz="10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fld id="{CA23D122-13B5-4E5E-B472-AE6C7AFF8EAD}" type="datetime1">
              <a:rPr lang="en-US"/>
              <a:pPr/>
              <a:t>10/25/2018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AB632B70-38FA-428D-84A5-081550FE971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3"/>
          </p:nvPr>
        </p:nvSpPr>
        <p:spPr>
          <a:xfrm>
            <a:off x="7696200" y="228600"/>
            <a:ext cx="914400" cy="914400"/>
          </a:xfrm>
        </p:spPr>
        <p:txBody>
          <a:bodyPr/>
          <a:lstStyle>
            <a:lvl1pPr>
              <a:defRPr sz="1000"/>
            </a:lvl1pPr>
            <a:lvl2pPr>
              <a:defRPr sz="10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fld id="{CA23D122-13B5-4E5E-B472-AE6C7AFF8EAD}" type="datetime1">
              <a:rPr lang="en-US"/>
              <a:pPr/>
              <a:t>10/25/2018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AB632B70-38FA-428D-84A5-081550FE971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89AF846-FFC5-4681-8516-8B6AA7148AB8}" type="datetime1">
              <a:rPr lang="en-US"/>
              <a:pPr/>
              <a:t>10/25/2018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B5DBF1-847E-4E82-978F-0C28736F9B3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873BFCA-7AF4-45E9-95CD-30F30D52C91D}" type="datetime1">
              <a:rPr lang="en-US"/>
              <a:pPr/>
              <a:t>10/25/2018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D49157-40FE-453C-BEDB-FC6056E6421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2A157955-F355-48AC-8F67-411221B69F13}" type="datetime1">
              <a:rPr lang="en-US" smtClean="0"/>
              <a:pPr/>
              <a:t>10/25/2018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2FDD5E1B-B665-4BE5-915B-49B5FCF8D9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50758-D7B0-4DA1-AD64-944E783AF7C2}" type="datetime1">
              <a:rPr lang="en-US" smtClean="0"/>
              <a:pPr/>
              <a:t>10/25/2018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0937A-CFE7-46A4-86F8-98BF14EC6CF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D2A05-1C78-4584-82D2-4EA011E0D4EB}" type="datetime1">
              <a:rPr lang="en-US" smtClean="0"/>
              <a:pPr/>
              <a:t>10/25/2018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1F625-B8C3-4161-B5FC-6F3B0AB95BC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58949-E2BE-4E0E-B468-4A47E34F0F75}" type="datetime1">
              <a:rPr lang="en-US" smtClean="0"/>
              <a:pPr/>
              <a:t>10/25/2018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0CBD9-D1CF-4138-9A74-E63302B9BF7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AEF70-5935-48C3-8D03-D69A133BD09C}" type="datetime1">
              <a:rPr lang="en-US" smtClean="0"/>
              <a:pPr/>
              <a:t>10/25/2018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A2048-9C08-402A-BE31-6F52ECEC7A0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F8938-7FF4-4F7F-B787-C5D509BBB304}" type="datetime1">
              <a:rPr lang="en-US" smtClean="0"/>
              <a:pPr/>
              <a:t>10/25/2018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5C5C2-1D18-4DA0-8808-9018084C86A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1D35C-3074-49AD-A6AD-B716FE4D6C52}" type="datetime1">
              <a:rPr lang="en-US" smtClean="0"/>
              <a:pPr/>
              <a:t>10/25/2018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C1856-7D1A-44FB-8F22-B180EC6824A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16334ED-E9AA-44BB-9C91-0AEBA1DDBF6B}" type="datetime1">
              <a:rPr lang="en-US" smtClean="0"/>
              <a:pPr/>
              <a:t>10/25/2018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470C86B-EF7C-485F-8FE9-5EE07D59BDF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0" r:id="rId1"/>
    <p:sldLayoutId id="2147483841" r:id="rId2"/>
    <p:sldLayoutId id="2147483842" r:id="rId3"/>
    <p:sldLayoutId id="2147483843" r:id="rId4"/>
    <p:sldLayoutId id="2147483844" r:id="rId5"/>
    <p:sldLayoutId id="2147483845" r:id="rId6"/>
    <p:sldLayoutId id="2147483846" r:id="rId7"/>
    <p:sldLayoutId id="2147483847" r:id="rId8"/>
    <p:sldLayoutId id="2147483848" r:id="rId9"/>
    <p:sldLayoutId id="2147483849" r:id="rId10"/>
    <p:sldLayoutId id="2147483850" r:id="rId11"/>
    <p:sldLayoutId id="2147483852" r:id="rId12"/>
    <p:sldLayoutId id="2147483853" r:id="rId13"/>
    <p:sldLayoutId id="2147483854" r:id="rId14"/>
    <p:sldLayoutId id="2147483855" r:id="rId15"/>
    <p:sldLayoutId id="2147483856" r:id="rId16"/>
    <p:sldLayoutId id="2147483857" r:id="rId17"/>
    <p:sldLayoutId id="2147483858" r:id="rId18"/>
    <p:sldLayoutId id="2147483859" r:id="rId19"/>
    <p:sldLayoutId id="2147483860" r:id="rId20"/>
    <p:sldLayoutId id="2147483861" r:id="rId21"/>
    <p:sldLayoutId id="2147483826" r:id="rId22"/>
    <p:sldLayoutId id="2147483827" r:id="rId23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0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3116179" y="5348009"/>
            <a:ext cx="5867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4000" b="1" dirty="0">
                <a:solidFill>
                  <a:srgbClr val="002060"/>
                </a:solidFill>
                <a:latin typeface="Cambria" pitchFamily="18" charset="0"/>
              </a:rPr>
              <a:t>Integration and Practice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735B4D3-389F-4635-AE06-E82A1838A4D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85800"/>
            <a:ext cx="9144000" cy="4219342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Font typeface="Wingdings 2" pitchFamily="18" charset="2"/>
              <a:buNone/>
            </a:pPr>
            <a:endParaRPr lang="en-US" b="1"/>
          </a:p>
          <a:p>
            <a:pPr algn="ctr">
              <a:buFont typeface="Wingdings 2" pitchFamily="18" charset="2"/>
              <a:buNone/>
            </a:pPr>
            <a:endParaRPr lang="en-US" b="1"/>
          </a:p>
          <a:p>
            <a:pPr>
              <a:buFont typeface="Wingdings 2" pitchFamily="18" charset="2"/>
              <a:buNone/>
            </a:pP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01FA96C-0395-47D6-8CC4-02CCA3393277}" type="slidenum">
              <a:rPr lang="en-US" sz="2500"/>
              <a:pPr/>
              <a:t>10</a:t>
            </a:fld>
            <a:endParaRPr lang="en-US" sz="2500"/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457200" y="1600200"/>
            <a:ext cx="71628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>
                <a:solidFill>
                  <a:srgbClr val="C00000"/>
                </a:solidFill>
              </a:rPr>
              <a:t>Tactical Communications</a:t>
            </a:r>
            <a:endParaRPr lang="en-US" sz="3200">
              <a:solidFill>
                <a:srgbClr val="C00000"/>
              </a:solidFill>
            </a:endParaRP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457200" y="2362200"/>
            <a:ext cx="7391400" cy="4038600"/>
          </a:xfrm>
          <a:prstGeom prst="rect">
            <a:avLst/>
          </a:prstGeom>
        </p:spPr>
        <p:txBody>
          <a:bodyPr lIns="54864" tIns="91440">
            <a:normAutofit fontScale="92500"/>
          </a:bodyPr>
          <a:lstStyle/>
          <a:p>
            <a:pPr marL="438912" indent="-320040" fontAlgn="auto"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r>
              <a:rPr lang="en-US" sz="4000" b="1" dirty="0">
                <a:latin typeface="+mn-lt"/>
                <a:ea typeface="+mn-ea"/>
              </a:rPr>
              <a:t>Key Takeaways</a:t>
            </a:r>
          </a:p>
          <a:p>
            <a:pPr marL="438912" indent="-320040" fontAlgn="auto"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Wingdings 2"/>
              <a:buChar char=""/>
              <a:defRPr/>
            </a:pPr>
            <a:r>
              <a:rPr lang="en-US" sz="3200" b="1" dirty="0">
                <a:latin typeface="+mn-lt"/>
                <a:ea typeface="+mn-ea"/>
              </a:rPr>
              <a:t>Verbal communications</a:t>
            </a:r>
          </a:p>
          <a:p>
            <a:pPr marL="896112" lvl="1" indent="-320040" fontAlgn="auto">
              <a:spcBef>
                <a:spcPts val="0"/>
              </a:spcBef>
              <a:spcAft>
                <a:spcPts val="600"/>
              </a:spcAft>
              <a:buClr>
                <a:schemeClr val="accent2"/>
              </a:buClr>
              <a:buSzPct val="80000"/>
              <a:buFont typeface="Arial" pitchFamily="34" charset="0"/>
              <a:buChar char="•"/>
              <a:defRPr/>
            </a:pPr>
            <a:r>
              <a:rPr lang="en-US" sz="3200" b="1" dirty="0">
                <a:latin typeface="+mn-lt"/>
                <a:ea typeface="+mn-ea"/>
              </a:rPr>
              <a:t>Team concept (contact and cover)</a:t>
            </a:r>
          </a:p>
          <a:p>
            <a:pPr marL="896112" lvl="1" indent="-320040" fontAlgn="auto">
              <a:spcBef>
                <a:spcPts val="0"/>
              </a:spcBef>
              <a:spcAft>
                <a:spcPts val="600"/>
              </a:spcAft>
              <a:buClr>
                <a:schemeClr val="accent2"/>
              </a:buClr>
              <a:buSzPct val="80000"/>
              <a:buFont typeface="Arial" pitchFamily="34" charset="0"/>
              <a:buChar char="•"/>
              <a:defRPr/>
            </a:pPr>
            <a:r>
              <a:rPr lang="en-US" sz="3200" b="1" dirty="0">
                <a:latin typeface="+mn-lt"/>
                <a:ea typeface="+mn-ea"/>
              </a:rPr>
              <a:t>Clear, single questions/commands</a:t>
            </a:r>
          </a:p>
          <a:p>
            <a:pPr marL="896112" lvl="1" indent="-320040" fontAlgn="auto">
              <a:spcBef>
                <a:spcPts val="0"/>
              </a:spcBef>
              <a:spcAft>
                <a:spcPts val="600"/>
              </a:spcAft>
              <a:buClr>
                <a:schemeClr val="accent2"/>
              </a:buClr>
              <a:buSzPct val="80000"/>
              <a:buFont typeface="Arial" pitchFamily="34" charset="0"/>
              <a:buChar char="•"/>
              <a:defRPr/>
            </a:pPr>
            <a:r>
              <a:rPr lang="en-US" sz="3200" b="1" dirty="0">
                <a:latin typeface="+mn-lt"/>
                <a:ea typeface="+mn-ea"/>
              </a:rPr>
              <a:t>Ask open-ended questions</a:t>
            </a:r>
          </a:p>
          <a:p>
            <a:pPr marL="896112" lvl="1" indent="-320040" fontAlgn="auto">
              <a:spcBef>
                <a:spcPts val="0"/>
              </a:spcBef>
              <a:spcAft>
                <a:spcPts val="600"/>
              </a:spcAft>
              <a:buClr>
                <a:schemeClr val="accent2"/>
              </a:buClr>
              <a:buSzPct val="80000"/>
              <a:buFont typeface="Arial" pitchFamily="34" charset="0"/>
              <a:buChar char="•"/>
              <a:defRPr/>
            </a:pPr>
            <a:r>
              <a:rPr lang="en-US" sz="3200" b="1" dirty="0">
                <a:latin typeface="+mn-lt"/>
                <a:ea typeface="+mn-ea"/>
              </a:rPr>
              <a:t>Provide options</a:t>
            </a:r>
          </a:p>
          <a:p>
            <a:pPr marL="438912" indent="-320040" fontAlgn="auto"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Wingdings 2"/>
              <a:buChar char=""/>
              <a:defRPr/>
            </a:pPr>
            <a:r>
              <a:rPr lang="en-US" sz="3200" b="1" dirty="0">
                <a:latin typeface="+mn-lt"/>
                <a:ea typeface="+mn-ea"/>
              </a:rPr>
              <a:t>Emotional Contagion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BB0C2DA6-BF8A-47D9-8F9C-5923307CE44E}"/>
              </a:ext>
            </a:extLst>
          </p:cNvPr>
          <p:cNvCxnSpPr/>
          <p:nvPr/>
        </p:nvCxnSpPr>
        <p:spPr>
          <a:xfrm>
            <a:off x="612648" y="1447800"/>
            <a:ext cx="8317095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6477000" cy="1252728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z="3600" b="1" dirty="0">
                <a:solidFill>
                  <a:srgbClr val="002060"/>
                </a:solidFill>
                <a:latin typeface="Corbel" pitchFamily="34" charset="0"/>
              </a:rPr>
              <a:t>Integration and </a:t>
            </a:r>
            <a:br>
              <a:rPr lang="en-US" sz="3600" b="1" dirty="0">
                <a:solidFill>
                  <a:srgbClr val="002060"/>
                </a:solidFill>
                <a:latin typeface="Corbel" pitchFamily="34" charset="0"/>
              </a:rPr>
            </a:br>
            <a:r>
              <a:rPr lang="en-US" sz="3600" b="1" dirty="0">
                <a:solidFill>
                  <a:srgbClr val="002060"/>
                </a:solidFill>
                <a:latin typeface="Corbel" pitchFamily="34" charset="0"/>
              </a:rPr>
              <a:t>Practice</a:t>
            </a:r>
            <a:endParaRPr lang="en-US" sz="3600" dirty="0">
              <a:solidFill>
                <a:schemeClr val="accent1">
                  <a:satMod val="150000"/>
                </a:schemeClr>
              </a:solidFill>
              <a:ea typeface="+mj-ea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32A21F5E-CBE6-47E8-93D9-DE6C027B85B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8400" y="69638"/>
            <a:ext cx="2742201" cy="127644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Font typeface="Wingdings 2" pitchFamily="18" charset="2"/>
              <a:buNone/>
            </a:pPr>
            <a:endParaRPr lang="en-US" b="1"/>
          </a:p>
          <a:p>
            <a:pPr algn="ctr">
              <a:buFont typeface="Wingdings 2" pitchFamily="18" charset="2"/>
              <a:buNone/>
            </a:pPr>
            <a:endParaRPr lang="en-US" b="1"/>
          </a:p>
          <a:p>
            <a:pPr>
              <a:buFont typeface="Wingdings 2" pitchFamily="18" charset="2"/>
              <a:buNone/>
            </a:pP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4A48ABC5-2A62-4B5E-B984-A45F9C7ECDF3}" type="slidenum">
              <a:rPr lang="en-US" sz="2500"/>
              <a:pPr/>
              <a:t>11</a:t>
            </a:fld>
            <a:endParaRPr lang="en-US" sz="2500"/>
          </a:p>
        </p:txBody>
      </p:sp>
      <p:sp>
        <p:nvSpPr>
          <p:cNvPr id="15363" name="Rectangle 5"/>
          <p:cNvSpPr>
            <a:spLocks noChangeArrowheads="1"/>
          </p:cNvSpPr>
          <p:nvPr/>
        </p:nvSpPr>
        <p:spPr bwMode="auto">
          <a:xfrm>
            <a:off x="457200" y="1600200"/>
            <a:ext cx="71628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 dirty="0">
                <a:solidFill>
                  <a:srgbClr val="C00000"/>
                </a:solidFill>
              </a:rPr>
              <a:t>Operational Tactics</a:t>
            </a:r>
            <a:endParaRPr lang="en-US" sz="3200" dirty="0">
              <a:solidFill>
                <a:srgbClr val="C00000"/>
              </a:solidFill>
            </a:endParaRPr>
          </a:p>
        </p:txBody>
      </p:sp>
      <p:sp>
        <p:nvSpPr>
          <p:cNvPr id="15364" name="Content Placeholder 1"/>
          <p:cNvSpPr txBox="1">
            <a:spLocks/>
          </p:cNvSpPr>
          <p:nvPr/>
        </p:nvSpPr>
        <p:spPr bwMode="auto">
          <a:xfrm>
            <a:off x="457200" y="2362200"/>
            <a:ext cx="73914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54864" tIns="91440"/>
          <a:lstStyle/>
          <a:p>
            <a:pPr marL="438150" indent="-319088">
              <a:spcAft>
                <a:spcPts val="600"/>
              </a:spcAft>
              <a:buClr>
                <a:schemeClr val="accent1"/>
              </a:buClr>
              <a:buSzPct val="80000"/>
              <a:buFont typeface="Wingdings 2" pitchFamily="18" charset="2"/>
              <a:buNone/>
            </a:pPr>
            <a:r>
              <a:rPr lang="en-US" sz="4000" b="1"/>
              <a:t>Key Takeaways</a:t>
            </a:r>
          </a:p>
          <a:p>
            <a:pPr marL="438150" indent="-319088">
              <a:spcAft>
                <a:spcPts val="600"/>
              </a:spcAft>
              <a:buClr>
                <a:schemeClr val="accent1"/>
              </a:buClr>
              <a:buSzPct val="80000"/>
              <a:buFont typeface="Wingdings 2" pitchFamily="18" charset="2"/>
              <a:buChar char=""/>
            </a:pPr>
            <a:r>
              <a:rPr lang="en-US" sz="3600" b="1"/>
              <a:t>Pre-response </a:t>
            </a:r>
          </a:p>
          <a:p>
            <a:pPr marL="895350" lvl="1" indent="-319088">
              <a:spcAft>
                <a:spcPts val="600"/>
              </a:spcAft>
              <a:buClr>
                <a:schemeClr val="accent2"/>
              </a:buClr>
              <a:buSzPct val="80000"/>
              <a:buFont typeface="Wingdings 2" pitchFamily="18" charset="2"/>
              <a:buChar char=""/>
            </a:pPr>
            <a:r>
              <a:rPr lang="en-US" sz="3200" b="1"/>
              <a:t>Collect information </a:t>
            </a:r>
          </a:p>
          <a:p>
            <a:pPr marL="895350" lvl="1" indent="-319088">
              <a:spcAft>
                <a:spcPts val="600"/>
              </a:spcAft>
              <a:buClr>
                <a:schemeClr val="accent2"/>
              </a:buClr>
              <a:buSzPct val="80000"/>
              <a:buFont typeface="Wingdings 2" pitchFamily="18" charset="2"/>
              <a:buChar char=""/>
            </a:pPr>
            <a:r>
              <a:rPr lang="en-US" sz="3200" b="1"/>
              <a:t>Slow down (</a:t>
            </a:r>
            <a:r>
              <a:rPr lang="en-US" altLang="en-US" sz="3200" b="1"/>
              <a:t>“</a:t>
            </a:r>
            <a:r>
              <a:rPr lang="en-US" sz="3200" b="1"/>
              <a:t>tactical pause</a:t>
            </a:r>
            <a:r>
              <a:rPr lang="en-US" altLang="en-US" sz="3200" b="1"/>
              <a:t>”</a:t>
            </a:r>
            <a:r>
              <a:rPr lang="en-US" sz="3200" b="1"/>
              <a:t>)</a:t>
            </a:r>
          </a:p>
          <a:p>
            <a:pPr marL="895350" lvl="1" indent="-319088">
              <a:spcAft>
                <a:spcPts val="600"/>
              </a:spcAft>
              <a:buClr>
                <a:schemeClr val="accent2"/>
              </a:buClr>
              <a:buSzPct val="80000"/>
              <a:buFont typeface="Wingdings 2" pitchFamily="18" charset="2"/>
              <a:buChar char=""/>
            </a:pPr>
            <a:r>
              <a:rPr lang="en-US" sz="3200" b="1"/>
              <a:t>Develop a working strategy</a:t>
            </a:r>
          </a:p>
          <a:p>
            <a:pPr marL="895350" lvl="1" indent="-319088">
              <a:spcAft>
                <a:spcPts val="600"/>
              </a:spcAft>
              <a:buClr>
                <a:schemeClr val="accent2"/>
              </a:buClr>
              <a:buSzPct val="80000"/>
              <a:buFont typeface="Wingdings 2" pitchFamily="18" charset="2"/>
              <a:buChar char=""/>
            </a:pPr>
            <a:r>
              <a:rPr lang="en-US" sz="3200" b="1"/>
              <a:t>Prepare and manage yourself</a:t>
            </a:r>
          </a:p>
          <a:p>
            <a:pPr marL="438150" indent="-319088">
              <a:buClr>
                <a:schemeClr val="accent1"/>
              </a:buClr>
              <a:buSzPct val="80000"/>
              <a:buFont typeface="Wingdings 2" pitchFamily="18" charset="2"/>
              <a:buNone/>
            </a:pPr>
            <a:endParaRPr lang="en-US" sz="320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BB0C2DA6-BF8A-47D9-8F9C-5923307CE44E}"/>
              </a:ext>
            </a:extLst>
          </p:cNvPr>
          <p:cNvCxnSpPr/>
          <p:nvPr/>
        </p:nvCxnSpPr>
        <p:spPr>
          <a:xfrm>
            <a:off x="612648" y="1447800"/>
            <a:ext cx="8317095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6477000" cy="1252728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z="3600" b="1" dirty="0">
                <a:solidFill>
                  <a:srgbClr val="002060"/>
                </a:solidFill>
                <a:latin typeface="Corbel" pitchFamily="34" charset="0"/>
              </a:rPr>
              <a:t>Integration and </a:t>
            </a:r>
            <a:br>
              <a:rPr lang="en-US" sz="3600" b="1" dirty="0">
                <a:solidFill>
                  <a:srgbClr val="002060"/>
                </a:solidFill>
                <a:latin typeface="Corbel" pitchFamily="34" charset="0"/>
              </a:rPr>
            </a:br>
            <a:r>
              <a:rPr lang="en-US" sz="3600" b="1" dirty="0">
                <a:solidFill>
                  <a:srgbClr val="002060"/>
                </a:solidFill>
                <a:latin typeface="Corbel" pitchFamily="34" charset="0"/>
              </a:rPr>
              <a:t>Practice</a:t>
            </a:r>
            <a:endParaRPr lang="en-US" sz="3600" dirty="0">
              <a:solidFill>
                <a:schemeClr val="accent1">
                  <a:satMod val="150000"/>
                </a:schemeClr>
              </a:solidFill>
              <a:ea typeface="+mj-ea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E6437891-C59B-4D45-B80F-0C8DFD0C28B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8400" y="69638"/>
            <a:ext cx="2742201" cy="127644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Font typeface="Wingdings 2" pitchFamily="18" charset="2"/>
              <a:buNone/>
            </a:pPr>
            <a:endParaRPr lang="en-US" b="1"/>
          </a:p>
          <a:p>
            <a:pPr algn="ctr">
              <a:buFont typeface="Wingdings 2" pitchFamily="18" charset="2"/>
              <a:buNone/>
            </a:pPr>
            <a:endParaRPr lang="en-US" b="1"/>
          </a:p>
          <a:p>
            <a:pPr>
              <a:buFont typeface="Wingdings 2" pitchFamily="18" charset="2"/>
              <a:buNone/>
            </a:pP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47465DC5-127F-4A8B-ABFA-3E88139FA59D}" type="slidenum">
              <a:rPr lang="en-US" sz="2500"/>
              <a:pPr/>
              <a:t>12</a:t>
            </a:fld>
            <a:endParaRPr lang="en-US" sz="2500"/>
          </a:p>
        </p:txBody>
      </p:sp>
      <p:sp>
        <p:nvSpPr>
          <p:cNvPr id="16387" name="Rectangle 5"/>
          <p:cNvSpPr>
            <a:spLocks noChangeArrowheads="1"/>
          </p:cNvSpPr>
          <p:nvPr/>
        </p:nvSpPr>
        <p:spPr bwMode="auto">
          <a:xfrm>
            <a:off x="457200" y="1600200"/>
            <a:ext cx="71628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 dirty="0">
                <a:solidFill>
                  <a:srgbClr val="C00000"/>
                </a:solidFill>
              </a:rPr>
              <a:t>Operational Tactics</a:t>
            </a:r>
            <a:endParaRPr lang="en-US" sz="3200" dirty="0">
              <a:solidFill>
                <a:srgbClr val="C00000"/>
              </a:solidFill>
            </a:endParaRPr>
          </a:p>
        </p:txBody>
      </p:sp>
      <p:sp>
        <p:nvSpPr>
          <p:cNvPr id="16388" name="Content Placeholder 1"/>
          <p:cNvSpPr txBox="1">
            <a:spLocks/>
          </p:cNvSpPr>
          <p:nvPr/>
        </p:nvSpPr>
        <p:spPr bwMode="auto">
          <a:xfrm>
            <a:off x="457200" y="2362200"/>
            <a:ext cx="73914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54864" tIns="91440"/>
          <a:lstStyle/>
          <a:p>
            <a:pPr marL="438150" indent="-319088">
              <a:spcAft>
                <a:spcPts val="600"/>
              </a:spcAft>
              <a:buClr>
                <a:schemeClr val="accent1"/>
              </a:buClr>
              <a:buSzPct val="80000"/>
              <a:buFont typeface="Wingdings 2" pitchFamily="18" charset="2"/>
              <a:buNone/>
            </a:pPr>
            <a:r>
              <a:rPr lang="en-US" sz="4000" b="1"/>
              <a:t>Key Takeaways</a:t>
            </a:r>
          </a:p>
          <a:p>
            <a:pPr marL="438150" indent="-319088">
              <a:spcAft>
                <a:spcPts val="600"/>
              </a:spcAft>
              <a:buClr>
                <a:schemeClr val="accent1"/>
              </a:buClr>
              <a:buSzPct val="80000"/>
              <a:buFont typeface="Wingdings 2" pitchFamily="18" charset="2"/>
              <a:buChar char=""/>
            </a:pPr>
            <a:r>
              <a:rPr lang="en-US" sz="3600" b="1"/>
              <a:t>Response</a:t>
            </a:r>
          </a:p>
          <a:p>
            <a:pPr marL="895350" lvl="1" indent="-319088">
              <a:spcAft>
                <a:spcPts val="600"/>
              </a:spcAft>
              <a:buClr>
                <a:schemeClr val="accent2"/>
              </a:buClr>
              <a:buSzPct val="80000"/>
              <a:buFont typeface="Wingdings 2" pitchFamily="18" charset="2"/>
              <a:buChar char=""/>
            </a:pPr>
            <a:r>
              <a:rPr lang="en-US" sz="3200" b="1"/>
              <a:t>Teamwork</a:t>
            </a:r>
          </a:p>
          <a:p>
            <a:pPr marL="895350" lvl="1" indent="-319088">
              <a:spcAft>
                <a:spcPts val="600"/>
              </a:spcAft>
              <a:buClr>
                <a:schemeClr val="accent2"/>
              </a:buClr>
              <a:buSzPct val="80000"/>
              <a:buFont typeface="Wingdings 2" pitchFamily="18" charset="2"/>
              <a:buChar char=""/>
            </a:pPr>
            <a:r>
              <a:rPr lang="en-US" sz="3200" b="1"/>
              <a:t>Distance + Cover = Time</a:t>
            </a:r>
          </a:p>
          <a:p>
            <a:pPr marL="895350" lvl="1" indent="-319088">
              <a:spcAft>
                <a:spcPts val="600"/>
              </a:spcAft>
              <a:buClr>
                <a:schemeClr val="accent2"/>
              </a:buClr>
              <a:buSzPct val="80000"/>
              <a:buFont typeface="Wingdings 2" pitchFamily="18" charset="2"/>
              <a:buChar char=""/>
            </a:pPr>
            <a:r>
              <a:rPr lang="en-US" sz="3200" b="1"/>
              <a:t>Tactical positioning/repositioning</a:t>
            </a:r>
          </a:p>
          <a:p>
            <a:pPr marL="895350" lvl="1" indent="-319088">
              <a:spcAft>
                <a:spcPts val="600"/>
              </a:spcAft>
              <a:buClr>
                <a:schemeClr val="accent2"/>
              </a:buClr>
              <a:buSzPct val="80000"/>
              <a:buFont typeface="Wingdings 2" pitchFamily="18" charset="2"/>
              <a:buChar char=""/>
            </a:pPr>
            <a:r>
              <a:rPr lang="en-US" sz="3200" b="1"/>
              <a:t>Put yourself in a winnable situation</a:t>
            </a:r>
          </a:p>
          <a:p>
            <a:pPr marL="438150" indent="-319088">
              <a:buClr>
                <a:schemeClr val="accent1"/>
              </a:buClr>
              <a:buSzPct val="80000"/>
              <a:buFont typeface="Wingdings 2" pitchFamily="18" charset="2"/>
              <a:buNone/>
            </a:pPr>
            <a:endParaRPr lang="en-US" sz="320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BB0C2DA6-BF8A-47D9-8F9C-5923307CE44E}"/>
              </a:ext>
            </a:extLst>
          </p:cNvPr>
          <p:cNvCxnSpPr/>
          <p:nvPr/>
        </p:nvCxnSpPr>
        <p:spPr>
          <a:xfrm>
            <a:off x="612648" y="1447800"/>
            <a:ext cx="8317095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6477000" cy="1252728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z="3600" b="1" dirty="0">
                <a:solidFill>
                  <a:srgbClr val="002060"/>
                </a:solidFill>
                <a:latin typeface="Corbel" pitchFamily="34" charset="0"/>
              </a:rPr>
              <a:t>Integration and </a:t>
            </a:r>
            <a:br>
              <a:rPr lang="en-US" sz="3600" b="1" dirty="0">
                <a:solidFill>
                  <a:srgbClr val="002060"/>
                </a:solidFill>
                <a:latin typeface="Corbel" pitchFamily="34" charset="0"/>
              </a:rPr>
            </a:br>
            <a:r>
              <a:rPr lang="en-US" sz="3600" b="1" dirty="0">
                <a:solidFill>
                  <a:srgbClr val="002060"/>
                </a:solidFill>
                <a:latin typeface="Corbel" pitchFamily="34" charset="0"/>
              </a:rPr>
              <a:t>Practice</a:t>
            </a:r>
            <a:endParaRPr lang="en-US" sz="3600" dirty="0">
              <a:solidFill>
                <a:schemeClr val="accent1">
                  <a:satMod val="150000"/>
                </a:schemeClr>
              </a:solidFill>
              <a:ea typeface="+mj-ea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A9FF915B-A302-4EB7-99C5-546E2785E50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8400" y="69638"/>
            <a:ext cx="2742201" cy="127644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80C2C-527D-408E-BB54-43EE90B1EBEC}" type="slidenum">
              <a:rPr lang="en-US" sz="1600"/>
              <a:pPr/>
              <a:t>13</a:t>
            </a:fld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76399"/>
            <a:ext cx="8229600" cy="4673749"/>
          </a:xfrm>
        </p:spPr>
        <p:txBody>
          <a:bodyPr rtlCol="0">
            <a:normAutofit/>
          </a:bodyPr>
          <a:lstStyle/>
          <a:p>
            <a:pPr marL="576072" indent="-457200">
              <a:spcBef>
                <a:spcPts val="0"/>
              </a:spcBef>
              <a:buFont typeface="Wingdings" panose="05000000000000000000" pitchFamily="2" charset="2"/>
              <a:buChar char="§"/>
              <a:defRPr/>
            </a:pPr>
            <a:r>
              <a:rPr lang="en-US" sz="2800" b="1" dirty="0"/>
              <a:t>During a </a:t>
            </a:r>
            <a:r>
              <a:rPr lang="en-US" sz="2800" b="1" dirty="0">
                <a:solidFill>
                  <a:srgbClr val="C00000"/>
                </a:solidFill>
              </a:rPr>
              <a:t>suicide by cop </a:t>
            </a:r>
            <a:r>
              <a:rPr lang="en-US" sz="2800" b="1" dirty="0"/>
              <a:t>situation</a:t>
            </a:r>
          </a:p>
          <a:p>
            <a:pPr marL="850392" lvl="1" indent="-457200">
              <a:spcBef>
                <a:spcPts val="0"/>
              </a:spcBef>
              <a:buFont typeface="Wingdings" panose="05000000000000000000" pitchFamily="2" charset="2"/>
              <a:buChar char="§"/>
              <a:defRPr/>
            </a:pPr>
            <a:r>
              <a:rPr lang="en-US" sz="2400" b="1" dirty="0"/>
              <a:t>Officers must be extra vigilant to not escalate the situation</a:t>
            </a:r>
          </a:p>
          <a:p>
            <a:pPr marL="1124712" lvl="2" indent="-457200">
              <a:spcBef>
                <a:spcPts val="0"/>
              </a:spcBef>
              <a:buFont typeface="Wingdings" panose="05000000000000000000" pitchFamily="2" charset="2"/>
              <a:buChar char="§"/>
              <a:defRPr/>
            </a:pPr>
            <a:r>
              <a:rPr lang="en-US" sz="2200" b="1" dirty="0">
                <a:ea typeface="+mn-ea"/>
              </a:rPr>
              <a:t>Distance + Cover = Time</a:t>
            </a:r>
          </a:p>
          <a:p>
            <a:pPr marL="1124712" lvl="2" indent="-457200">
              <a:spcBef>
                <a:spcPts val="0"/>
              </a:spcBef>
              <a:buFont typeface="Wingdings" panose="05000000000000000000" pitchFamily="2" charset="2"/>
              <a:buChar char="§"/>
              <a:defRPr/>
            </a:pPr>
            <a:r>
              <a:rPr lang="en-US" sz="2200" b="1" dirty="0"/>
              <a:t>Call for backup</a:t>
            </a:r>
            <a:endParaRPr lang="en-US" sz="2200" b="1" dirty="0">
              <a:ea typeface="+mn-ea"/>
            </a:endParaRPr>
          </a:p>
          <a:p>
            <a:pPr marL="1124712" lvl="2" indent="-457200">
              <a:spcBef>
                <a:spcPts val="0"/>
              </a:spcBef>
              <a:buFont typeface="Wingdings" panose="05000000000000000000" pitchFamily="2" charset="2"/>
              <a:buChar char="§"/>
              <a:defRPr/>
            </a:pPr>
            <a:r>
              <a:rPr lang="en-US" sz="2200" b="1" dirty="0"/>
              <a:t>Keep spinning the CDM and constantly assess the threat</a:t>
            </a:r>
          </a:p>
          <a:p>
            <a:pPr marL="1124712" lvl="2" indent="-457200">
              <a:spcBef>
                <a:spcPts val="0"/>
              </a:spcBef>
              <a:buFont typeface="Wingdings" panose="05000000000000000000" pitchFamily="2" charset="2"/>
              <a:buChar char="§"/>
              <a:defRPr/>
            </a:pPr>
            <a:r>
              <a:rPr lang="en-US" sz="2200" b="1" dirty="0">
                <a:ea typeface="+mn-ea"/>
              </a:rPr>
              <a:t>Try not to let the subject force you to take action</a:t>
            </a:r>
          </a:p>
          <a:p>
            <a:pPr marL="1124712" lvl="2" indent="-457200">
              <a:spcBef>
                <a:spcPts val="0"/>
              </a:spcBef>
              <a:buFont typeface="Wingdings" panose="05000000000000000000" pitchFamily="2" charset="2"/>
              <a:buChar char="§"/>
              <a:defRPr/>
            </a:pPr>
            <a:r>
              <a:rPr lang="en-US" sz="2200" b="1" dirty="0"/>
              <a:t>Try not to initiate confrontation</a:t>
            </a:r>
          </a:p>
          <a:p>
            <a:pPr marL="1124712" lvl="2" indent="-457200">
              <a:spcBef>
                <a:spcPts val="0"/>
              </a:spcBef>
              <a:buFont typeface="Wingdings" panose="05000000000000000000" pitchFamily="2" charset="2"/>
              <a:buChar char="§"/>
              <a:defRPr/>
            </a:pPr>
            <a:r>
              <a:rPr lang="en-US" sz="2200" b="1" dirty="0">
                <a:ea typeface="+mn-ea"/>
              </a:rPr>
              <a:t>Maintain communication to make a connection and </a:t>
            </a:r>
            <a:r>
              <a:rPr lang="en-US" sz="2200" b="1" dirty="0"/>
              <a:t>begin crisis intervention</a:t>
            </a:r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sz="2400" dirty="0">
              <a:ea typeface="+mn-ea"/>
            </a:endParaRPr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endParaRPr lang="en-US" dirty="0">
              <a:ea typeface="+mn-ea"/>
            </a:endParaRPr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dirty="0">
              <a:ea typeface="+mn-ea"/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BB0C2DA6-BF8A-47D9-8F9C-5923307CE44E}"/>
              </a:ext>
            </a:extLst>
          </p:cNvPr>
          <p:cNvCxnSpPr/>
          <p:nvPr/>
        </p:nvCxnSpPr>
        <p:spPr>
          <a:xfrm>
            <a:off x="612648" y="1447800"/>
            <a:ext cx="8317095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itle 1">
            <a:extLst>
              <a:ext uri="{FF2B5EF4-FFF2-40B4-BE49-F238E27FC236}">
                <a16:creationId xmlns:a16="http://schemas.microsoft.com/office/drawing/2014/main" id="{EE95268B-6384-45B6-BFEC-DFA213E850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5448"/>
            <a:ext cx="6477000" cy="1252728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z="3600" b="1" dirty="0">
                <a:solidFill>
                  <a:srgbClr val="002060"/>
                </a:solidFill>
                <a:latin typeface="Corbel" pitchFamily="34" charset="0"/>
              </a:rPr>
              <a:t>Integration and </a:t>
            </a:r>
            <a:br>
              <a:rPr lang="en-US" sz="3600" b="1" dirty="0">
                <a:solidFill>
                  <a:srgbClr val="002060"/>
                </a:solidFill>
                <a:latin typeface="Corbel" pitchFamily="34" charset="0"/>
              </a:rPr>
            </a:br>
            <a:r>
              <a:rPr lang="en-US" sz="3600" b="1" dirty="0">
                <a:solidFill>
                  <a:srgbClr val="002060"/>
                </a:solidFill>
                <a:latin typeface="Corbel" pitchFamily="34" charset="0"/>
              </a:rPr>
              <a:t>Practice</a:t>
            </a:r>
            <a:endParaRPr lang="en-US" sz="3600" dirty="0">
              <a:solidFill>
                <a:schemeClr val="accent1">
                  <a:satMod val="150000"/>
                </a:schemeClr>
              </a:solidFill>
              <a:ea typeface="+mj-ea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70241D1E-EBE8-491B-9674-54201D6A02F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8400" y="69638"/>
            <a:ext cx="2742201" cy="1276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17261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Font typeface="Wingdings 2" pitchFamily="18" charset="2"/>
              <a:buNone/>
            </a:pPr>
            <a:endParaRPr lang="en-US" b="1"/>
          </a:p>
          <a:p>
            <a:pPr algn="ctr">
              <a:buFont typeface="Wingdings 2" pitchFamily="18" charset="2"/>
              <a:buNone/>
            </a:pPr>
            <a:endParaRPr lang="en-US" b="1"/>
          </a:p>
          <a:p>
            <a:pPr>
              <a:buFont typeface="Wingdings 2" pitchFamily="18" charset="2"/>
              <a:buNone/>
            </a:pP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DCF90861-75DF-41D1-AAAD-E23EC8A79D3D}" type="slidenum">
              <a:rPr lang="en-US" sz="2500"/>
              <a:pPr/>
              <a:t>14</a:t>
            </a:fld>
            <a:endParaRPr lang="en-US" sz="2500"/>
          </a:p>
        </p:txBody>
      </p:sp>
      <p:sp>
        <p:nvSpPr>
          <p:cNvPr id="17411" name="Rectangle 5"/>
          <p:cNvSpPr>
            <a:spLocks noChangeArrowheads="1"/>
          </p:cNvSpPr>
          <p:nvPr/>
        </p:nvSpPr>
        <p:spPr bwMode="auto">
          <a:xfrm>
            <a:off x="457200" y="1600200"/>
            <a:ext cx="71628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 dirty="0">
                <a:solidFill>
                  <a:srgbClr val="C00000"/>
                </a:solidFill>
              </a:rPr>
              <a:t>Operational Tactics</a:t>
            </a:r>
            <a:endParaRPr lang="en-US" sz="3200" dirty="0">
              <a:solidFill>
                <a:srgbClr val="C00000"/>
              </a:solidFill>
            </a:endParaRPr>
          </a:p>
        </p:txBody>
      </p:sp>
      <p:sp>
        <p:nvSpPr>
          <p:cNvPr id="17412" name="Content Placeholder 1"/>
          <p:cNvSpPr txBox="1">
            <a:spLocks/>
          </p:cNvSpPr>
          <p:nvPr/>
        </p:nvSpPr>
        <p:spPr bwMode="auto">
          <a:xfrm>
            <a:off x="457200" y="2362200"/>
            <a:ext cx="73914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54864" tIns="91440"/>
          <a:lstStyle/>
          <a:p>
            <a:pPr marL="438150" indent="-319088">
              <a:spcAft>
                <a:spcPts val="600"/>
              </a:spcAft>
              <a:buClr>
                <a:schemeClr val="accent1"/>
              </a:buClr>
              <a:buSzPct val="80000"/>
              <a:buFont typeface="Wingdings 2" pitchFamily="18" charset="2"/>
              <a:buNone/>
            </a:pPr>
            <a:r>
              <a:rPr lang="en-US" sz="4000" b="1"/>
              <a:t>Key Takeaways</a:t>
            </a:r>
          </a:p>
          <a:p>
            <a:pPr marL="438150" indent="-319088">
              <a:spcAft>
                <a:spcPts val="600"/>
              </a:spcAft>
              <a:buClr>
                <a:schemeClr val="accent1"/>
              </a:buClr>
              <a:buSzPct val="80000"/>
              <a:buFont typeface="Wingdings 2" pitchFamily="18" charset="2"/>
              <a:buChar char=""/>
            </a:pPr>
            <a:r>
              <a:rPr lang="en-US" sz="3600" b="1"/>
              <a:t>Post-Response</a:t>
            </a:r>
          </a:p>
          <a:p>
            <a:pPr marL="895350" lvl="1" indent="-319088">
              <a:spcAft>
                <a:spcPts val="600"/>
              </a:spcAft>
              <a:buClr>
                <a:schemeClr val="accent2"/>
              </a:buClr>
              <a:buSzPct val="80000"/>
              <a:buFont typeface="Wingdings 2" pitchFamily="18" charset="2"/>
              <a:buChar char=""/>
            </a:pPr>
            <a:r>
              <a:rPr lang="en-US" sz="3200" b="1"/>
              <a:t>After-Action Reviews</a:t>
            </a:r>
          </a:p>
          <a:p>
            <a:pPr marL="895350" lvl="1" indent="-319088">
              <a:spcAft>
                <a:spcPts val="600"/>
              </a:spcAft>
              <a:buClr>
                <a:schemeClr val="accent2"/>
              </a:buClr>
              <a:buSzPct val="80000"/>
              <a:buFont typeface="Wingdings 2" pitchFamily="18" charset="2"/>
              <a:buChar char=""/>
            </a:pPr>
            <a:r>
              <a:rPr lang="en-US" sz="3200" b="1"/>
              <a:t>Not grading past success or failure</a:t>
            </a:r>
          </a:p>
          <a:p>
            <a:pPr marL="895350" lvl="1" indent="-319088">
              <a:spcAft>
                <a:spcPts val="600"/>
              </a:spcAft>
              <a:buClr>
                <a:schemeClr val="accent2"/>
              </a:buClr>
              <a:buSzPct val="80000"/>
              <a:buFont typeface="Wingdings 2" pitchFamily="18" charset="2"/>
              <a:buChar char=""/>
            </a:pPr>
            <a:r>
              <a:rPr lang="en-US" sz="3200" b="1"/>
              <a:t>Improving future performance</a:t>
            </a:r>
          </a:p>
          <a:p>
            <a:pPr marL="438150" indent="-319088">
              <a:buClr>
                <a:schemeClr val="accent1"/>
              </a:buClr>
              <a:buSzPct val="80000"/>
              <a:buFont typeface="Wingdings 2" pitchFamily="18" charset="2"/>
              <a:buNone/>
            </a:pPr>
            <a:endParaRPr lang="en-US" sz="320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BB0C2DA6-BF8A-47D9-8F9C-5923307CE44E}"/>
              </a:ext>
            </a:extLst>
          </p:cNvPr>
          <p:cNvCxnSpPr/>
          <p:nvPr/>
        </p:nvCxnSpPr>
        <p:spPr>
          <a:xfrm>
            <a:off x="612648" y="1447800"/>
            <a:ext cx="8317095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6477000" cy="1252728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z="3600" b="1" dirty="0">
                <a:solidFill>
                  <a:srgbClr val="002060"/>
                </a:solidFill>
                <a:latin typeface="Corbel" pitchFamily="34" charset="0"/>
              </a:rPr>
              <a:t>Integration and </a:t>
            </a:r>
            <a:br>
              <a:rPr lang="en-US" sz="3600" b="1" dirty="0">
                <a:solidFill>
                  <a:srgbClr val="002060"/>
                </a:solidFill>
                <a:latin typeface="Corbel" pitchFamily="34" charset="0"/>
              </a:rPr>
            </a:br>
            <a:r>
              <a:rPr lang="en-US" sz="3600" b="1" dirty="0">
                <a:solidFill>
                  <a:srgbClr val="002060"/>
                </a:solidFill>
                <a:latin typeface="Corbel" pitchFamily="34" charset="0"/>
              </a:rPr>
              <a:t>Practice</a:t>
            </a:r>
            <a:endParaRPr lang="en-US" sz="3600" dirty="0">
              <a:solidFill>
                <a:schemeClr val="accent1">
                  <a:satMod val="150000"/>
                </a:schemeClr>
              </a:solidFill>
              <a:ea typeface="+mj-ea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BE9E49AC-17D5-4F69-B4B1-8204FEBA218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8400" y="69638"/>
            <a:ext cx="2742201" cy="127644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9F786-C19E-474E-9136-919E1DB2ED66}" type="slidenum">
              <a:rPr lang="en-US" sz="2500"/>
              <a:pPr/>
              <a:t>15</a:t>
            </a:fld>
            <a:endParaRPr lang="en-US" sz="2500"/>
          </a:p>
        </p:txBody>
      </p:sp>
      <p:pic>
        <p:nvPicPr>
          <p:cNvPr id="18437" name="Picture 2"/>
          <p:cNvPicPr>
            <a:picLocks noChangeAspect="1" noChangeArrowheads="1"/>
          </p:cNvPicPr>
          <p:nvPr/>
        </p:nvPicPr>
        <p:blipFill rotWithShape="1">
          <a:blip r:embed="rId3" cstate="print"/>
          <a:srcRect l="1264" t="2078" r="1264" b="1866"/>
          <a:stretch/>
        </p:blipFill>
        <p:spPr bwMode="auto">
          <a:xfrm>
            <a:off x="2057400" y="1823820"/>
            <a:ext cx="5029200" cy="32937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BB0C2DA6-BF8A-47D9-8F9C-5923307CE44E}"/>
              </a:ext>
            </a:extLst>
          </p:cNvPr>
          <p:cNvCxnSpPr/>
          <p:nvPr/>
        </p:nvCxnSpPr>
        <p:spPr>
          <a:xfrm>
            <a:off x="612648" y="1447800"/>
            <a:ext cx="8317095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1905000" y="5334000"/>
            <a:ext cx="5334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 typeface="Wingdings 2" pitchFamily="18" charset="2"/>
              <a:buNone/>
            </a:pPr>
            <a:r>
              <a:rPr lang="en-US" b="1" dirty="0"/>
              <a:t>Shenandoah County, VA </a:t>
            </a:r>
          </a:p>
          <a:p>
            <a:pPr algn="ctr">
              <a:buFont typeface="Wingdings 2" pitchFamily="18" charset="2"/>
              <a:buNone/>
            </a:pPr>
            <a:r>
              <a:rPr lang="en-US" b="1" dirty="0"/>
              <a:t>Man-with-a-Knife Incident:  Dec. 14, 2015</a:t>
            </a:r>
          </a:p>
        </p:txBody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6477000" cy="1252728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z="3600" b="1" dirty="0">
                <a:solidFill>
                  <a:srgbClr val="002060"/>
                </a:solidFill>
                <a:latin typeface="Corbel" pitchFamily="34" charset="0"/>
              </a:rPr>
              <a:t>Integration and </a:t>
            </a:r>
            <a:br>
              <a:rPr lang="en-US" sz="3600" b="1" dirty="0">
                <a:solidFill>
                  <a:srgbClr val="002060"/>
                </a:solidFill>
                <a:latin typeface="Corbel" pitchFamily="34" charset="0"/>
              </a:rPr>
            </a:br>
            <a:r>
              <a:rPr lang="en-US" sz="3600" b="1" dirty="0">
                <a:solidFill>
                  <a:srgbClr val="002060"/>
                </a:solidFill>
                <a:latin typeface="Corbel" pitchFamily="34" charset="0"/>
              </a:rPr>
              <a:t>Practice</a:t>
            </a:r>
            <a:endParaRPr lang="en-US" sz="3600" dirty="0">
              <a:solidFill>
                <a:schemeClr val="accent1">
                  <a:satMod val="150000"/>
                </a:schemeClr>
              </a:solidFill>
              <a:ea typeface="+mj-ea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79C96C82-C501-4A5D-8D40-C678ED76F9D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8400" y="69638"/>
            <a:ext cx="2742201" cy="127644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3807EBAA-5CD5-4209-B844-428971EFB4AF}" type="slidenum">
              <a:rPr lang="en-US" sz="2500"/>
              <a:pPr/>
              <a:t>16</a:t>
            </a:fld>
            <a:endParaRPr lang="en-US" sz="2500"/>
          </a:p>
        </p:txBody>
      </p:sp>
      <p:sp>
        <p:nvSpPr>
          <p:cNvPr id="19458" name="Content Placeholder 1"/>
          <p:cNvSpPr txBox="1">
            <a:spLocks/>
          </p:cNvSpPr>
          <p:nvPr/>
        </p:nvSpPr>
        <p:spPr bwMode="auto">
          <a:xfrm>
            <a:off x="0" y="2286000"/>
            <a:ext cx="91440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54864" tIns="91440"/>
          <a:lstStyle/>
          <a:p>
            <a:pPr marL="438150" indent="-319088" algn="ctr">
              <a:spcAft>
                <a:spcPts val="1200"/>
              </a:spcAft>
              <a:buClr>
                <a:schemeClr val="accent1"/>
              </a:buClr>
              <a:buSzPct val="80000"/>
            </a:pPr>
            <a:r>
              <a:rPr lang="en-US" sz="5400" b="1"/>
              <a:t>Thoughts?</a:t>
            </a:r>
          </a:p>
          <a:p>
            <a:pPr marL="438150" indent="-319088" algn="ctr">
              <a:spcAft>
                <a:spcPts val="1200"/>
              </a:spcAft>
              <a:buClr>
                <a:schemeClr val="accent1"/>
              </a:buClr>
              <a:buSzPct val="80000"/>
            </a:pPr>
            <a:r>
              <a:rPr lang="en-US" sz="5400" b="1"/>
              <a:t>Questions?</a:t>
            </a:r>
          </a:p>
          <a:p>
            <a:pPr marL="438150" indent="-319088" algn="ctr">
              <a:spcAft>
                <a:spcPts val="1200"/>
              </a:spcAft>
              <a:buClr>
                <a:schemeClr val="accent1"/>
              </a:buClr>
              <a:buSzPct val="80000"/>
            </a:pPr>
            <a:r>
              <a:rPr lang="en-US" sz="5400" b="1"/>
              <a:t>Observations?</a:t>
            </a:r>
          </a:p>
          <a:p>
            <a:pPr marL="438150" indent="-319088">
              <a:spcAft>
                <a:spcPts val="600"/>
              </a:spcAft>
              <a:buClr>
                <a:schemeClr val="accent1"/>
              </a:buClr>
              <a:buSzPct val="80000"/>
              <a:buFont typeface="Wingdings 2" pitchFamily="18" charset="2"/>
              <a:buChar char=""/>
            </a:pPr>
            <a:endParaRPr lang="en-US" sz="5400"/>
          </a:p>
          <a:p>
            <a:pPr marL="438150" indent="-319088">
              <a:spcAft>
                <a:spcPts val="600"/>
              </a:spcAft>
              <a:buClr>
                <a:schemeClr val="accent1"/>
              </a:buClr>
              <a:buSzPct val="80000"/>
              <a:buFont typeface="Wingdings 2" pitchFamily="18" charset="2"/>
              <a:buChar char=""/>
            </a:pPr>
            <a:endParaRPr lang="en-US"/>
          </a:p>
          <a:p>
            <a:pPr marL="438150" indent="-319088">
              <a:spcAft>
                <a:spcPts val="600"/>
              </a:spcAft>
              <a:buClr>
                <a:schemeClr val="accent1"/>
              </a:buClr>
              <a:buSzPct val="80000"/>
              <a:buFont typeface="Wingdings 2" pitchFamily="18" charset="2"/>
              <a:buChar char=""/>
            </a:pPr>
            <a:endParaRPr lang="en-US" sz="2400"/>
          </a:p>
          <a:p>
            <a:pPr marL="438150" indent="-319088">
              <a:spcAft>
                <a:spcPts val="600"/>
              </a:spcAft>
              <a:buClr>
                <a:schemeClr val="accent1"/>
              </a:buClr>
              <a:buSzPct val="80000"/>
            </a:pPr>
            <a:endParaRPr lang="en-US" sz="2400"/>
          </a:p>
          <a:p>
            <a:pPr marL="438150" indent="-319088">
              <a:buClr>
                <a:schemeClr val="accent1"/>
              </a:buClr>
              <a:buSzPct val="80000"/>
              <a:buFont typeface="Wingdings 2" pitchFamily="18" charset="2"/>
              <a:buNone/>
            </a:pPr>
            <a:endParaRPr lang="en-US" sz="320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BB0C2DA6-BF8A-47D9-8F9C-5923307CE44E}"/>
              </a:ext>
            </a:extLst>
          </p:cNvPr>
          <p:cNvCxnSpPr/>
          <p:nvPr/>
        </p:nvCxnSpPr>
        <p:spPr>
          <a:xfrm>
            <a:off x="612648" y="1447800"/>
            <a:ext cx="8317095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6477000" cy="1252728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z="3600" b="1" dirty="0">
                <a:solidFill>
                  <a:srgbClr val="002060"/>
                </a:solidFill>
                <a:latin typeface="Corbel" pitchFamily="34" charset="0"/>
              </a:rPr>
              <a:t>Integration and </a:t>
            </a:r>
            <a:br>
              <a:rPr lang="en-US" sz="3600" b="1" dirty="0">
                <a:solidFill>
                  <a:srgbClr val="002060"/>
                </a:solidFill>
                <a:latin typeface="Corbel" pitchFamily="34" charset="0"/>
              </a:rPr>
            </a:br>
            <a:r>
              <a:rPr lang="en-US" sz="3600" b="1" dirty="0">
                <a:solidFill>
                  <a:srgbClr val="002060"/>
                </a:solidFill>
                <a:latin typeface="Corbel" pitchFamily="34" charset="0"/>
              </a:rPr>
              <a:t>Practice</a:t>
            </a:r>
            <a:endParaRPr lang="en-US" sz="3600" dirty="0">
              <a:solidFill>
                <a:schemeClr val="accent1">
                  <a:satMod val="150000"/>
                </a:schemeClr>
              </a:solidFill>
              <a:ea typeface="+mj-ea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04233FA2-2A23-42B8-9070-9473DE66398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8400" y="69638"/>
            <a:ext cx="2742201" cy="127644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Font typeface="Wingdings 2" pitchFamily="18" charset="2"/>
              <a:buNone/>
            </a:pPr>
            <a:endParaRPr lang="en-US" b="1" dirty="0"/>
          </a:p>
          <a:p>
            <a:pPr algn="ctr">
              <a:buFont typeface="Wingdings 2" pitchFamily="18" charset="2"/>
              <a:buNone/>
            </a:pPr>
            <a:endParaRPr lang="en-US" b="1" dirty="0"/>
          </a:p>
          <a:p>
            <a:pPr>
              <a:buFont typeface="Wingdings 2" pitchFamily="18" charset="2"/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6477000" cy="1252728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z="3600" b="1" dirty="0">
                <a:solidFill>
                  <a:srgbClr val="002060"/>
                </a:solidFill>
                <a:latin typeface="Corbel" pitchFamily="34" charset="0"/>
              </a:rPr>
              <a:t>Integration and </a:t>
            </a:r>
            <a:br>
              <a:rPr lang="en-US" sz="3600" b="1" dirty="0">
                <a:solidFill>
                  <a:srgbClr val="002060"/>
                </a:solidFill>
                <a:latin typeface="Corbel" pitchFamily="34" charset="0"/>
              </a:rPr>
            </a:br>
            <a:r>
              <a:rPr lang="en-US" sz="3600" b="1" dirty="0">
                <a:solidFill>
                  <a:srgbClr val="002060"/>
                </a:solidFill>
                <a:latin typeface="Corbel" pitchFamily="34" charset="0"/>
              </a:rPr>
              <a:t>Practice</a:t>
            </a:r>
            <a:endParaRPr lang="en-US" sz="3600" dirty="0">
              <a:solidFill>
                <a:schemeClr val="accent1">
                  <a:satMod val="150000"/>
                </a:schemeClr>
              </a:solidFill>
              <a:ea typeface="+mj-ea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6137BCA2-971D-4314-9546-046C95101149}" type="slidenum">
              <a:rPr lang="en-US" sz="1600"/>
              <a:pPr/>
              <a:t>2</a:t>
            </a:fld>
            <a:endParaRPr lang="en-US" sz="1600" dirty="0"/>
          </a:p>
        </p:txBody>
      </p:sp>
      <p:pic>
        <p:nvPicPr>
          <p:cNvPr id="9219" name="Picture 2" descr="C:\Users\jmcginty\Documents\CDM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CEDAF2"/>
              </a:clrFrom>
              <a:clrTo>
                <a:srgbClr val="CEDAF2">
                  <a:alpha val="0"/>
                </a:srgbClr>
              </a:clrTo>
            </a:clrChange>
          </a:blip>
          <a:srcRect t="20135"/>
          <a:stretch>
            <a:fillRect/>
          </a:stretch>
        </p:blipFill>
        <p:spPr bwMode="auto">
          <a:xfrm>
            <a:off x="2438400" y="2362200"/>
            <a:ext cx="4038600" cy="3870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0" name="Rectangle 5"/>
          <p:cNvSpPr>
            <a:spLocks noChangeArrowheads="1"/>
          </p:cNvSpPr>
          <p:nvPr/>
        </p:nvSpPr>
        <p:spPr bwMode="auto">
          <a:xfrm>
            <a:off x="990600" y="1600200"/>
            <a:ext cx="71628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 b="1" dirty="0">
                <a:solidFill>
                  <a:srgbClr val="C00000"/>
                </a:solidFill>
              </a:rPr>
              <a:t>Critical Decision-Making Model</a:t>
            </a:r>
            <a:endParaRPr lang="en-US" sz="3200" dirty="0">
              <a:solidFill>
                <a:srgbClr val="C00000"/>
              </a:solidFill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BB0C2DA6-BF8A-47D9-8F9C-5923307CE44E}"/>
              </a:ext>
            </a:extLst>
          </p:cNvPr>
          <p:cNvCxnSpPr/>
          <p:nvPr/>
        </p:nvCxnSpPr>
        <p:spPr>
          <a:xfrm>
            <a:off x="612648" y="1447800"/>
            <a:ext cx="8317095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Picture 11">
            <a:extLst>
              <a:ext uri="{FF2B5EF4-FFF2-40B4-BE49-F238E27FC236}">
                <a16:creationId xmlns:a16="http://schemas.microsoft.com/office/drawing/2014/main" id="{3BF7508E-2AC2-4372-A4C2-13DBF409808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8400" y="69638"/>
            <a:ext cx="2742201" cy="127644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Font typeface="Wingdings 2" pitchFamily="18" charset="2"/>
              <a:buNone/>
            </a:pPr>
            <a:endParaRPr lang="en-US" b="1"/>
          </a:p>
          <a:p>
            <a:pPr algn="ctr">
              <a:buFont typeface="Wingdings 2" pitchFamily="18" charset="2"/>
              <a:buNone/>
            </a:pPr>
            <a:endParaRPr lang="en-US" b="1"/>
          </a:p>
          <a:p>
            <a:pPr>
              <a:buFont typeface="Wingdings 2" pitchFamily="18" charset="2"/>
              <a:buNone/>
            </a:pP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6770843C-8013-43A0-AE41-CF9BC099715A}" type="slidenum">
              <a:rPr lang="en-US" sz="2500"/>
              <a:pPr/>
              <a:t>3</a:t>
            </a:fld>
            <a:endParaRPr lang="en-US" sz="2500" dirty="0"/>
          </a:p>
        </p:txBody>
      </p:sp>
      <p:pic>
        <p:nvPicPr>
          <p:cNvPr id="10243" name="Picture 2" descr="C:\Users\jmcginty\Documents\CDM.jpg"/>
          <p:cNvPicPr>
            <a:picLocks noChangeAspect="1" noChangeArrowheads="1"/>
          </p:cNvPicPr>
          <p:nvPr/>
        </p:nvPicPr>
        <p:blipFill>
          <a:blip r:embed="rId3" cstate="print"/>
          <a:srcRect t="20135"/>
          <a:stretch>
            <a:fillRect/>
          </a:stretch>
        </p:blipFill>
        <p:spPr bwMode="auto">
          <a:xfrm>
            <a:off x="5562600" y="3276600"/>
            <a:ext cx="3048000" cy="292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4" name="Rectangle 5"/>
          <p:cNvSpPr>
            <a:spLocks noChangeArrowheads="1"/>
          </p:cNvSpPr>
          <p:nvPr/>
        </p:nvSpPr>
        <p:spPr bwMode="auto">
          <a:xfrm>
            <a:off x="457200" y="1600200"/>
            <a:ext cx="71628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>
                <a:solidFill>
                  <a:srgbClr val="C00000"/>
                </a:solidFill>
              </a:rPr>
              <a:t>Critical Decision-Making Model</a:t>
            </a:r>
            <a:endParaRPr lang="en-US" sz="3200">
              <a:solidFill>
                <a:srgbClr val="C00000"/>
              </a:solidFill>
            </a:endParaRPr>
          </a:p>
        </p:txBody>
      </p:sp>
      <p:sp>
        <p:nvSpPr>
          <p:cNvPr id="10245" name="Content Placeholder 1"/>
          <p:cNvSpPr txBox="1">
            <a:spLocks/>
          </p:cNvSpPr>
          <p:nvPr/>
        </p:nvSpPr>
        <p:spPr bwMode="auto">
          <a:xfrm>
            <a:off x="457200" y="2362200"/>
            <a:ext cx="44196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54864" tIns="91440"/>
          <a:lstStyle/>
          <a:p>
            <a:pPr marL="438150" indent="-319088">
              <a:spcAft>
                <a:spcPts val="600"/>
              </a:spcAft>
              <a:buClr>
                <a:schemeClr val="accent1"/>
              </a:buClr>
              <a:buSzPct val="80000"/>
              <a:buFont typeface="Wingdings 2" pitchFamily="18" charset="2"/>
              <a:buNone/>
            </a:pPr>
            <a:r>
              <a:rPr lang="en-US" sz="4000" b="1"/>
              <a:t>Benefits</a:t>
            </a:r>
          </a:p>
          <a:p>
            <a:pPr marL="438150" indent="-319088">
              <a:spcAft>
                <a:spcPts val="600"/>
              </a:spcAft>
              <a:buClr>
                <a:schemeClr val="accent1"/>
              </a:buClr>
              <a:buSzPct val="80000"/>
              <a:buFont typeface="Wingdings 2" pitchFamily="18" charset="2"/>
              <a:buChar char=""/>
            </a:pPr>
            <a:r>
              <a:rPr lang="en-US" sz="2800" b="1"/>
              <a:t>Better and safer decisions up front</a:t>
            </a:r>
          </a:p>
          <a:p>
            <a:pPr marL="438150" indent="-319088">
              <a:spcAft>
                <a:spcPts val="600"/>
              </a:spcAft>
              <a:buClr>
                <a:schemeClr val="accent1"/>
              </a:buClr>
              <a:buSzPct val="80000"/>
              <a:buFont typeface="Wingdings 2" pitchFamily="18" charset="2"/>
              <a:buChar char=""/>
            </a:pPr>
            <a:r>
              <a:rPr lang="en-US" sz="2800" b="1"/>
              <a:t>Better explanation of those decisions after the fact</a:t>
            </a:r>
          </a:p>
          <a:p>
            <a:pPr marL="438150" indent="-319088">
              <a:buClr>
                <a:schemeClr val="accent1"/>
              </a:buClr>
              <a:buSzPct val="80000"/>
              <a:buFont typeface="Wingdings 2" pitchFamily="18" charset="2"/>
              <a:buNone/>
            </a:pPr>
            <a:endParaRPr lang="en-US" sz="320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BB0C2DA6-BF8A-47D9-8F9C-5923307CE44E}"/>
              </a:ext>
            </a:extLst>
          </p:cNvPr>
          <p:cNvCxnSpPr/>
          <p:nvPr/>
        </p:nvCxnSpPr>
        <p:spPr>
          <a:xfrm>
            <a:off x="612648" y="1447800"/>
            <a:ext cx="8317095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6477000" cy="1252728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z="3600" b="1" dirty="0">
                <a:solidFill>
                  <a:srgbClr val="002060"/>
                </a:solidFill>
                <a:latin typeface="Corbel" pitchFamily="34" charset="0"/>
              </a:rPr>
              <a:t>Integration and </a:t>
            </a:r>
            <a:br>
              <a:rPr lang="en-US" sz="3600" b="1" dirty="0">
                <a:solidFill>
                  <a:srgbClr val="002060"/>
                </a:solidFill>
                <a:latin typeface="Corbel" pitchFamily="34" charset="0"/>
              </a:rPr>
            </a:br>
            <a:r>
              <a:rPr lang="en-US" sz="3600" b="1" dirty="0">
                <a:solidFill>
                  <a:srgbClr val="002060"/>
                </a:solidFill>
                <a:latin typeface="Corbel" pitchFamily="34" charset="0"/>
              </a:rPr>
              <a:t>Practice</a:t>
            </a:r>
            <a:endParaRPr lang="en-US" sz="3600" dirty="0">
              <a:solidFill>
                <a:schemeClr val="accent1">
                  <a:satMod val="150000"/>
                </a:schemeClr>
              </a:solidFill>
              <a:ea typeface="+mj-ea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308594ED-B373-4875-B872-AD5B76DDC0B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8400" y="69638"/>
            <a:ext cx="2742201" cy="127644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Font typeface="Wingdings 2" pitchFamily="18" charset="2"/>
              <a:buNone/>
            </a:pPr>
            <a:endParaRPr lang="en-US" b="1" dirty="0"/>
          </a:p>
          <a:p>
            <a:pPr algn="ctr">
              <a:buFont typeface="Wingdings 2" pitchFamily="18" charset="2"/>
              <a:buNone/>
            </a:pPr>
            <a:endParaRPr lang="en-US" b="1" dirty="0"/>
          </a:p>
          <a:p>
            <a:pPr>
              <a:buFont typeface="Wingdings 2" pitchFamily="18" charset="2"/>
              <a:buNone/>
            </a:pP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6E8DD7A4-FD3A-4EAA-8364-19C7920923E9}" type="slidenum">
              <a:rPr lang="en-US" sz="2500"/>
              <a:pPr/>
              <a:t>4</a:t>
            </a:fld>
            <a:endParaRPr lang="en-US" sz="2500"/>
          </a:p>
        </p:txBody>
      </p:sp>
      <p:sp>
        <p:nvSpPr>
          <p:cNvPr id="11267" name="Rectangle 5"/>
          <p:cNvSpPr>
            <a:spLocks noChangeArrowheads="1"/>
          </p:cNvSpPr>
          <p:nvPr/>
        </p:nvSpPr>
        <p:spPr bwMode="auto">
          <a:xfrm>
            <a:off x="457200" y="1600200"/>
            <a:ext cx="71628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 dirty="0">
                <a:solidFill>
                  <a:srgbClr val="C00000"/>
                </a:solidFill>
              </a:rPr>
              <a:t>Crisis Recognition </a:t>
            </a:r>
            <a:endParaRPr lang="en-US" sz="3200" dirty="0">
              <a:solidFill>
                <a:srgbClr val="C00000"/>
              </a:solidFill>
            </a:endParaRP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457200" y="2362200"/>
            <a:ext cx="7391400" cy="4038600"/>
          </a:xfrm>
          <a:prstGeom prst="rect">
            <a:avLst/>
          </a:prstGeom>
        </p:spPr>
        <p:txBody>
          <a:bodyPr lIns="54864" tIns="91440">
            <a:normAutofit/>
          </a:bodyPr>
          <a:lstStyle/>
          <a:p>
            <a:pPr marL="438150" indent="-319088">
              <a:lnSpc>
                <a:spcPct val="80000"/>
              </a:lnSpc>
              <a:spcAft>
                <a:spcPts val="600"/>
              </a:spcAft>
              <a:buClr>
                <a:schemeClr val="accent1"/>
              </a:buClr>
              <a:buSzPct val="80000"/>
              <a:buFont typeface="Wingdings 2" pitchFamily="18" charset="2"/>
              <a:buNone/>
            </a:pPr>
            <a:r>
              <a:rPr lang="en-US" sz="3700" b="1" dirty="0"/>
              <a:t>Key Takeaways</a:t>
            </a:r>
          </a:p>
          <a:p>
            <a:pPr marL="438150" indent="-319088">
              <a:spcAft>
                <a:spcPts val="600"/>
              </a:spcAft>
              <a:buClr>
                <a:schemeClr val="accent1"/>
              </a:buClr>
              <a:buSzPct val="80000"/>
              <a:buFont typeface="Wingdings 2" pitchFamily="18" charset="2"/>
              <a:buChar char=""/>
            </a:pPr>
            <a:r>
              <a:rPr lang="en-US" sz="3000" b="1" dirty="0"/>
              <a:t>Recognizing someone in crisis helps shape your response</a:t>
            </a:r>
          </a:p>
          <a:p>
            <a:pPr marL="438150" indent="-319088">
              <a:spcAft>
                <a:spcPts val="600"/>
              </a:spcAft>
              <a:buClr>
                <a:schemeClr val="accent1"/>
              </a:buClr>
              <a:buSzPct val="80000"/>
              <a:buFont typeface="Wingdings 2" pitchFamily="18" charset="2"/>
              <a:buChar char=""/>
            </a:pPr>
            <a:r>
              <a:rPr lang="en-US" sz="3000" b="1" dirty="0"/>
              <a:t>Your role is not to diagnose and treat – it</a:t>
            </a:r>
            <a:r>
              <a:rPr lang="en-US" altLang="en-US" sz="3000" b="1" dirty="0"/>
              <a:t>’</a:t>
            </a:r>
            <a:r>
              <a:rPr lang="en-US" sz="3000" b="1" dirty="0"/>
              <a:t>s to understand and begin to defuse</a:t>
            </a:r>
          </a:p>
          <a:p>
            <a:pPr marL="438150" indent="-319088">
              <a:lnSpc>
                <a:spcPct val="80000"/>
              </a:lnSpc>
              <a:buClr>
                <a:schemeClr val="accent1"/>
              </a:buClr>
              <a:buSzPct val="80000"/>
              <a:buFont typeface="Wingdings 2" pitchFamily="18" charset="2"/>
              <a:buNone/>
            </a:pPr>
            <a:endParaRPr lang="en-US" sz="3000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BB0C2DA6-BF8A-47D9-8F9C-5923307CE44E}"/>
              </a:ext>
            </a:extLst>
          </p:cNvPr>
          <p:cNvCxnSpPr/>
          <p:nvPr/>
        </p:nvCxnSpPr>
        <p:spPr>
          <a:xfrm>
            <a:off x="612648" y="1447800"/>
            <a:ext cx="8317095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6477000" cy="1252728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z="3600" b="1" dirty="0">
                <a:solidFill>
                  <a:srgbClr val="002060"/>
                </a:solidFill>
                <a:latin typeface="Corbel" pitchFamily="34" charset="0"/>
              </a:rPr>
              <a:t>Integration and </a:t>
            </a:r>
            <a:br>
              <a:rPr lang="en-US" sz="3600" b="1" dirty="0">
                <a:solidFill>
                  <a:srgbClr val="002060"/>
                </a:solidFill>
                <a:latin typeface="Corbel" pitchFamily="34" charset="0"/>
              </a:rPr>
            </a:br>
            <a:r>
              <a:rPr lang="en-US" sz="3600" b="1" dirty="0">
                <a:solidFill>
                  <a:srgbClr val="002060"/>
                </a:solidFill>
                <a:latin typeface="Corbel" pitchFamily="34" charset="0"/>
              </a:rPr>
              <a:t>Practice</a:t>
            </a:r>
            <a:endParaRPr lang="en-US" sz="3600" dirty="0">
              <a:solidFill>
                <a:schemeClr val="accent1">
                  <a:satMod val="150000"/>
                </a:schemeClr>
              </a:solidFill>
              <a:ea typeface="+mj-ea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73897048-DEF7-4C54-872A-CEEB761014F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8400" y="69638"/>
            <a:ext cx="2742201" cy="127644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E7C7A-4A76-43B1-A096-EE056E0CCCBA}" type="slidenum">
              <a:rPr lang="en-US" sz="1600"/>
              <a:pPr/>
              <a:t>5</a:t>
            </a:fld>
            <a:endParaRPr lang="en-US" sz="1600" dirty="0"/>
          </a:p>
        </p:txBody>
      </p:sp>
      <p:sp>
        <p:nvSpPr>
          <p:cNvPr id="17419" name="Rectangle 18"/>
          <p:cNvSpPr>
            <a:spLocks noChangeArrowheads="1"/>
          </p:cNvSpPr>
          <p:nvPr/>
        </p:nvSpPr>
        <p:spPr bwMode="auto">
          <a:xfrm>
            <a:off x="6400800" y="5029200"/>
            <a:ext cx="2286000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 dirty="0"/>
              <a:t>Situational</a:t>
            </a:r>
          </a:p>
          <a:p>
            <a:r>
              <a:rPr lang="en-US" sz="3200" b="1" dirty="0"/>
              <a:t>Stress</a:t>
            </a:r>
          </a:p>
        </p:txBody>
      </p:sp>
      <p:sp>
        <p:nvSpPr>
          <p:cNvPr id="17420" name="Rectangle 19"/>
          <p:cNvSpPr>
            <a:spLocks noChangeArrowheads="1"/>
          </p:cNvSpPr>
          <p:nvPr/>
        </p:nvSpPr>
        <p:spPr bwMode="auto">
          <a:xfrm>
            <a:off x="2033588" y="6324600"/>
            <a:ext cx="50768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i="1" dirty="0"/>
              <a:t>Adapted from Nassau County, NY Police Department</a:t>
            </a:r>
          </a:p>
        </p:txBody>
      </p:sp>
      <p:sp>
        <p:nvSpPr>
          <p:cNvPr id="20" name="Rectangle 13"/>
          <p:cNvSpPr>
            <a:spLocks noChangeArrowheads="1"/>
          </p:cNvSpPr>
          <p:nvPr/>
        </p:nvSpPr>
        <p:spPr bwMode="auto">
          <a:xfrm>
            <a:off x="533400" y="1524000"/>
            <a:ext cx="2057400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sz="3200" b="1" dirty="0"/>
              <a:t>Mental </a:t>
            </a:r>
          </a:p>
          <a:p>
            <a:pPr algn="r"/>
            <a:r>
              <a:rPr lang="en-US" sz="3200" b="1" dirty="0"/>
              <a:t>Illness</a:t>
            </a:r>
          </a:p>
        </p:txBody>
      </p:sp>
      <p:sp>
        <p:nvSpPr>
          <p:cNvPr id="21" name="Rectangle 16"/>
          <p:cNvSpPr>
            <a:spLocks noChangeArrowheads="1"/>
          </p:cNvSpPr>
          <p:nvPr/>
        </p:nvSpPr>
        <p:spPr bwMode="auto">
          <a:xfrm>
            <a:off x="6477000" y="1524000"/>
            <a:ext cx="2057400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 dirty="0"/>
              <a:t>Substance</a:t>
            </a:r>
          </a:p>
          <a:p>
            <a:r>
              <a:rPr lang="en-US" sz="3200" b="1" dirty="0"/>
              <a:t>Abuse</a:t>
            </a:r>
          </a:p>
        </p:txBody>
      </p:sp>
      <p:sp>
        <p:nvSpPr>
          <p:cNvPr id="22" name="Rectangle 14"/>
          <p:cNvSpPr>
            <a:spLocks noChangeArrowheads="1"/>
          </p:cNvSpPr>
          <p:nvPr/>
        </p:nvSpPr>
        <p:spPr bwMode="auto">
          <a:xfrm>
            <a:off x="609600" y="4953000"/>
            <a:ext cx="2286000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sz="3200" b="1" dirty="0"/>
              <a:t>Medical</a:t>
            </a:r>
            <a:br>
              <a:rPr lang="en-US" sz="3200" b="1" dirty="0"/>
            </a:br>
            <a:r>
              <a:rPr lang="en-US" sz="3200" b="1" dirty="0"/>
              <a:t>Condition</a:t>
            </a:r>
          </a:p>
        </p:txBody>
      </p:sp>
      <p:grpSp>
        <p:nvGrpSpPr>
          <p:cNvPr id="23" name="Group 22"/>
          <p:cNvGrpSpPr/>
          <p:nvPr/>
        </p:nvGrpSpPr>
        <p:grpSpPr>
          <a:xfrm>
            <a:off x="2743200" y="2057400"/>
            <a:ext cx="3657600" cy="3200400"/>
            <a:chOff x="2606983" y="1921184"/>
            <a:chExt cx="3657600" cy="3200400"/>
          </a:xfrm>
        </p:grpSpPr>
        <p:sp>
          <p:nvSpPr>
            <p:cNvPr id="24" name="AutoShape 3"/>
            <p:cNvSpPr>
              <a:spLocks noChangeArrowheads="1"/>
            </p:cNvSpPr>
            <p:nvPr/>
          </p:nvSpPr>
          <p:spPr bwMode="auto">
            <a:xfrm rot="2669638">
              <a:off x="3368983" y="2302184"/>
              <a:ext cx="2286000" cy="2286000"/>
            </a:xfrm>
            <a:prstGeom prst="roundRect">
              <a:avLst>
                <a:gd name="adj" fmla="val 16667"/>
              </a:avLst>
            </a:prstGeom>
            <a:solidFill>
              <a:schemeClr val="accent4">
                <a:lumMod val="60000"/>
                <a:lumOff val="40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>
                <a:latin typeface="Times New Roman" pitchFamily="18" charset="0"/>
              </a:endParaRPr>
            </a:p>
          </p:txBody>
        </p:sp>
        <p:sp>
          <p:nvSpPr>
            <p:cNvPr id="25" name="Text Box 4"/>
            <p:cNvSpPr txBox="1">
              <a:spLocks noChangeArrowheads="1"/>
            </p:cNvSpPr>
            <p:nvPr/>
          </p:nvSpPr>
          <p:spPr bwMode="auto">
            <a:xfrm>
              <a:off x="3368983" y="2805422"/>
              <a:ext cx="2286000" cy="15700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3200" dirty="0">
                  <a:latin typeface="Times New Roman" pitchFamily="18" charset="0"/>
                </a:rPr>
                <a:t>Emotionally</a:t>
              </a:r>
              <a:br>
                <a:rPr lang="en-US" sz="3200" dirty="0">
                  <a:latin typeface="Times New Roman" pitchFamily="18" charset="0"/>
                </a:rPr>
              </a:br>
              <a:r>
                <a:rPr lang="en-US" sz="3200" dirty="0">
                  <a:latin typeface="Times New Roman" pitchFamily="18" charset="0"/>
                </a:rPr>
                <a:t>Distressed</a:t>
              </a:r>
              <a:br>
                <a:rPr lang="en-US" sz="3200" dirty="0">
                  <a:latin typeface="Times New Roman" pitchFamily="18" charset="0"/>
                </a:rPr>
              </a:br>
              <a:r>
                <a:rPr lang="en-US" sz="3200" dirty="0">
                  <a:latin typeface="Times New Roman" pitchFamily="18" charset="0"/>
                </a:rPr>
                <a:t>Person</a:t>
              </a:r>
            </a:p>
          </p:txBody>
        </p:sp>
        <p:sp>
          <p:nvSpPr>
            <p:cNvPr id="26" name="AutoShape 6"/>
            <p:cNvSpPr>
              <a:spLocks noChangeArrowheads="1"/>
            </p:cNvSpPr>
            <p:nvPr/>
          </p:nvSpPr>
          <p:spPr bwMode="auto">
            <a:xfrm rot="2345631">
              <a:off x="2606983" y="2225984"/>
              <a:ext cx="990600" cy="457200"/>
            </a:xfrm>
            <a:prstGeom prst="rightArrow">
              <a:avLst>
                <a:gd name="adj1" fmla="val 50000"/>
                <a:gd name="adj2" fmla="val 54167"/>
              </a:avLst>
            </a:prstGeom>
            <a:solidFill>
              <a:schemeClr val="accent4">
                <a:lumMod val="60000"/>
                <a:lumOff val="4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" name="AutoShape 8"/>
            <p:cNvSpPr>
              <a:spLocks noChangeArrowheads="1"/>
            </p:cNvSpPr>
            <p:nvPr/>
          </p:nvSpPr>
          <p:spPr bwMode="auto">
            <a:xfrm rot="7985642">
              <a:off x="5388283" y="2187884"/>
              <a:ext cx="990600" cy="457200"/>
            </a:xfrm>
            <a:prstGeom prst="rightArrow">
              <a:avLst>
                <a:gd name="adj1" fmla="val 50000"/>
                <a:gd name="adj2" fmla="val 54167"/>
              </a:avLst>
            </a:prstGeom>
            <a:solidFill>
              <a:schemeClr val="accent4">
                <a:lumMod val="60000"/>
                <a:lumOff val="4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" name="AutoShape 10"/>
            <p:cNvSpPr>
              <a:spLocks noChangeArrowheads="1"/>
            </p:cNvSpPr>
            <p:nvPr/>
          </p:nvSpPr>
          <p:spPr bwMode="auto">
            <a:xfrm rot="-2768550">
              <a:off x="2797483" y="4397684"/>
              <a:ext cx="990600" cy="457200"/>
            </a:xfrm>
            <a:prstGeom prst="rightArrow">
              <a:avLst>
                <a:gd name="adj1" fmla="val 50000"/>
                <a:gd name="adj2" fmla="val 54167"/>
              </a:avLst>
            </a:prstGeom>
            <a:solidFill>
              <a:schemeClr val="accent4">
                <a:lumMod val="60000"/>
                <a:lumOff val="4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" name="AutoShape 12"/>
            <p:cNvSpPr>
              <a:spLocks noChangeArrowheads="1"/>
            </p:cNvSpPr>
            <p:nvPr/>
          </p:nvSpPr>
          <p:spPr bwMode="auto">
            <a:xfrm rot="-8190318">
              <a:off x="5273983" y="4359584"/>
              <a:ext cx="990600" cy="457200"/>
            </a:xfrm>
            <a:prstGeom prst="rightArrow">
              <a:avLst>
                <a:gd name="adj1" fmla="val 50000"/>
                <a:gd name="adj2" fmla="val 54167"/>
              </a:avLst>
            </a:prstGeom>
            <a:solidFill>
              <a:schemeClr val="accent4">
                <a:lumMod val="60000"/>
                <a:lumOff val="4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BB0C2DA6-BF8A-47D9-8F9C-5923307CE44E}"/>
              </a:ext>
            </a:extLst>
          </p:cNvPr>
          <p:cNvCxnSpPr/>
          <p:nvPr/>
        </p:nvCxnSpPr>
        <p:spPr>
          <a:xfrm>
            <a:off x="612648" y="1447800"/>
            <a:ext cx="8317095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252728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4000" b="1" dirty="0">
                <a:solidFill>
                  <a:srgbClr val="002060"/>
                </a:solidFill>
                <a:latin typeface="Corbel" pitchFamily="34" charset="0"/>
              </a:rPr>
              <a:t>Crisis Recognition</a:t>
            </a:r>
            <a:br>
              <a:rPr lang="en-US" sz="3200" dirty="0">
                <a:solidFill>
                  <a:schemeClr val="accent1">
                    <a:satMod val="150000"/>
                  </a:schemeClr>
                </a:solidFill>
                <a:ea typeface="+mj-ea"/>
              </a:rPr>
            </a:br>
            <a:endParaRPr lang="en-US" sz="3200" dirty="0">
              <a:solidFill>
                <a:schemeClr val="accent1">
                  <a:satMod val="150000"/>
                </a:schemeClr>
              </a:solidFill>
              <a:ea typeface="+mj-ea"/>
            </a:endParaRPr>
          </a:p>
        </p:txBody>
      </p:sp>
      <p:pic>
        <p:nvPicPr>
          <p:cNvPr id="32" name="Picture 31">
            <a:extLst>
              <a:ext uri="{FF2B5EF4-FFF2-40B4-BE49-F238E27FC236}">
                <a16:creationId xmlns:a16="http://schemas.microsoft.com/office/drawing/2014/main" id="{6EA94FDF-AAA2-4521-8DB5-CBC2880A015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8400" y="69638"/>
            <a:ext cx="2742201" cy="1276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81554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Font typeface="Wingdings 2" pitchFamily="18" charset="2"/>
              <a:buNone/>
            </a:pPr>
            <a:endParaRPr lang="en-US" b="1" dirty="0"/>
          </a:p>
          <a:p>
            <a:pPr algn="ctr">
              <a:buFont typeface="Wingdings 2" pitchFamily="18" charset="2"/>
              <a:buNone/>
            </a:pPr>
            <a:endParaRPr lang="en-US" b="1" dirty="0"/>
          </a:p>
          <a:p>
            <a:pPr>
              <a:buFont typeface="Wingdings 2" pitchFamily="18" charset="2"/>
              <a:buNone/>
            </a:pP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6E8DD7A4-FD3A-4EAA-8364-19C7920923E9}" type="slidenum">
              <a:rPr lang="en-US" sz="2500"/>
              <a:pPr/>
              <a:t>6</a:t>
            </a:fld>
            <a:endParaRPr lang="en-US" sz="2500"/>
          </a:p>
        </p:txBody>
      </p:sp>
      <p:sp>
        <p:nvSpPr>
          <p:cNvPr id="11267" name="Rectangle 5"/>
          <p:cNvSpPr>
            <a:spLocks noChangeArrowheads="1"/>
          </p:cNvSpPr>
          <p:nvPr/>
        </p:nvSpPr>
        <p:spPr bwMode="auto">
          <a:xfrm>
            <a:off x="457200" y="1600200"/>
            <a:ext cx="71628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 dirty="0">
                <a:solidFill>
                  <a:srgbClr val="C00000"/>
                </a:solidFill>
              </a:rPr>
              <a:t>Crisis Recognition – Suicide by Cop </a:t>
            </a:r>
            <a:endParaRPr lang="en-US" sz="3200" dirty="0">
              <a:solidFill>
                <a:srgbClr val="C00000"/>
              </a:solidFill>
            </a:endParaRP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457200" y="2286000"/>
            <a:ext cx="7391400" cy="4114800"/>
          </a:xfrm>
          <a:prstGeom prst="rect">
            <a:avLst/>
          </a:prstGeom>
        </p:spPr>
        <p:txBody>
          <a:bodyPr lIns="54864" tIns="91440">
            <a:normAutofit fontScale="92500" lnSpcReduction="20000"/>
          </a:bodyPr>
          <a:lstStyle/>
          <a:p>
            <a:pPr marL="438150" indent="-319088">
              <a:lnSpc>
                <a:spcPct val="80000"/>
              </a:lnSpc>
              <a:spcAft>
                <a:spcPts val="600"/>
              </a:spcAft>
              <a:buClr>
                <a:schemeClr val="accent1"/>
              </a:buClr>
              <a:buSzPct val="80000"/>
              <a:buFont typeface="Wingdings 2" pitchFamily="18" charset="2"/>
              <a:buNone/>
            </a:pPr>
            <a:r>
              <a:rPr lang="en-US" sz="3500" b="1" dirty="0"/>
              <a:t>Key Takeaways</a:t>
            </a:r>
          </a:p>
          <a:p>
            <a:pPr marL="438150" indent="-319088">
              <a:spcAft>
                <a:spcPts val="600"/>
              </a:spcAft>
              <a:buClr>
                <a:schemeClr val="accent1"/>
              </a:buClr>
              <a:buSzPct val="80000"/>
              <a:buFont typeface="Arial" pitchFamily="34" charset="0"/>
              <a:buChar char="•"/>
            </a:pPr>
            <a:r>
              <a:rPr lang="en-US" sz="3000" dirty="0"/>
              <a:t>Subjects will communicate suicidal intent and act in a threatening manner to force officers to act</a:t>
            </a:r>
          </a:p>
          <a:p>
            <a:pPr marL="438150" indent="-319088">
              <a:spcAft>
                <a:spcPts val="600"/>
              </a:spcAft>
              <a:buClr>
                <a:schemeClr val="accent1"/>
              </a:buClr>
              <a:buSzPct val="80000"/>
              <a:buFont typeface="Arial" pitchFamily="34" charset="0"/>
              <a:buChar char="•"/>
            </a:pPr>
            <a:r>
              <a:rPr lang="en-US" sz="3000" dirty="0"/>
              <a:t>As many as 36% of all officer involved shootings were suicide by cop attempts</a:t>
            </a:r>
          </a:p>
          <a:p>
            <a:pPr marL="438150" indent="-319088">
              <a:spcAft>
                <a:spcPts val="600"/>
              </a:spcAft>
              <a:buClr>
                <a:schemeClr val="accent1"/>
              </a:buClr>
              <a:buSzPct val="80000"/>
              <a:buFont typeface="Arial" pitchFamily="34" charset="0"/>
              <a:buChar char="•"/>
            </a:pPr>
            <a:r>
              <a:rPr lang="en-US" sz="3000" dirty="0"/>
              <a:t>81% of suicide by cop attempts were spontaneous </a:t>
            </a:r>
          </a:p>
          <a:p>
            <a:pPr marL="438150" indent="-319088">
              <a:spcAft>
                <a:spcPts val="600"/>
              </a:spcAft>
              <a:buClr>
                <a:schemeClr val="accent1"/>
              </a:buClr>
              <a:buSzPct val="80000"/>
              <a:buFont typeface="Arial" pitchFamily="34" charset="0"/>
              <a:buChar char="•"/>
            </a:pPr>
            <a:r>
              <a:rPr lang="en-US" sz="3000" dirty="0"/>
              <a:t>Subjects became suicidal in response to police intervention</a:t>
            </a:r>
          </a:p>
          <a:p>
            <a:pPr marL="438150" indent="-319088">
              <a:lnSpc>
                <a:spcPct val="80000"/>
              </a:lnSpc>
              <a:buClr>
                <a:schemeClr val="accent1"/>
              </a:buClr>
              <a:buSzPct val="80000"/>
              <a:buFont typeface="Wingdings 2" pitchFamily="18" charset="2"/>
              <a:buNone/>
            </a:pPr>
            <a:endParaRPr lang="en-US" sz="3000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BB0C2DA6-BF8A-47D9-8F9C-5923307CE44E}"/>
              </a:ext>
            </a:extLst>
          </p:cNvPr>
          <p:cNvCxnSpPr/>
          <p:nvPr/>
        </p:nvCxnSpPr>
        <p:spPr>
          <a:xfrm>
            <a:off x="612648" y="1447800"/>
            <a:ext cx="8317095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6477000" cy="1252728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z="3600" b="1" dirty="0">
                <a:solidFill>
                  <a:srgbClr val="002060"/>
                </a:solidFill>
                <a:latin typeface="Corbel" pitchFamily="34" charset="0"/>
              </a:rPr>
              <a:t>Integration and </a:t>
            </a:r>
            <a:br>
              <a:rPr lang="en-US" sz="3600" b="1" dirty="0">
                <a:solidFill>
                  <a:srgbClr val="002060"/>
                </a:solidFill>
                <a:latin typeface="Corbel" pitchFamily="34" charset="0"/>
              </a:rPr>
            </a:br>
            <a:r>
              <a:rPr lang="en-US" sz="3600" b="1" dirty="0">
                <a:solidFill>
                  <a:srgbClr val="002060"/>
                </a:solidFill>
                <a:latin typeface="Corbel" pitchFamily="34" charset="0"/>
              </a:rPr>
              <a:t>Practice</a:t>
            </a:r>
            <a:endParaRPr lang="en-US" sz="3600" dirty="0">
              <a:solidFill>
                <a:schemeClr val="accent1">
                  <a:satMod val="150000"/>
                </a:schemeClr>
              </a:solidFill>
              <a:ea typeface="+mj-ea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BBEC9223-6A09-44D0-80C4-739E51C5183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8400" y="69638"/>
            <a:ext cx="2742201" cy="127644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3600" b="1" dirty="0">
                <a:solidFill>
                  <a:srgbClr val="002060"/>
                </a:solidFill>
                <a:latin typeface="Corbel" pitchFamily="34" charset="0"/>
              </a:rPr>
              <a:t>Integration and </a:t>
            </a:r>
            <a:br>
              <a:rPr lang="en-US" sz="3600" b="1" dirty="0">
                <a:solidFill>
                  <a:srgbClr val="002060"/>
                </a:solidFill>
                <a:latin typeface="Corbel" pitchFamily="34" charset="0"/>
              </a:rPr>
            </a:br>
            <a:r>
              <a:rPr lang="en-US" sz="3600" b="1" dirty="0">
                <a:solidFill>
                  <a:srgbClr val="002060"/>
                </a:solidFill>
                <a:latin typeface="Corbel" pitchFamily="34" charset="0"/>
              </a:rPr>
              <a:t>Practice</a:t>
            </a:r>
            <a:endParaRPr lang="en-US" sz="3600" dirty="0">
              <a:solidFill>
                <a:schemeClr val="accent1">
                  <a:satMod val="150000"/>
                </a:schemeClr>
              </a:solidFill>
              <a:ea typeface="+mj-ea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97E7D-AAED-4B2F-B262-A958A0729698}" type="slidenum">
              <a:rPr lang="en-US" sz="2500"/>
              <a:pPr/>
              <a:t>7</a:t>
            </a:fld>
            <a:endParaRPr lang="en-US" sz="2500"/>
          </a:p>
        </p:txBody>
      </p:sp>
      <p:sp>
        <p:nvSpPr>
          <p:cNvPr id="12290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Font typeface="Wingdings 2" pitchFamily="18" charset="2"/>
              <a:buNone/>
            </a:pPr>
            <a:endParaRPr lang="en-US" b="1" dirty="0"/>
          </a:p>
          <a:p>
            <a:pPr algn="ctr">
              <a:buFont typeface="Wingdings 2" pitchFamily="18" charset="2"/>
              <a:buNone/>
            </a:pPr>
            <a:endParaRPr lang="en-US" b="1" dirty="0"/>
          </a:p>
          <a:p>
            <a:pPr>
              <a:buFont typeface="Wingdings 2" pitchFamily="18" charset="2"/>
              <a:buNone/>
            </a:pPr>
            <a:endParaRPr lang="en-US" dirty="0"/>
          </a:p>
        </p:txBody>
      </p:sp>
      <p:sp>
        <p:nvSpPr>
          <p:cNvPr id="12291" name="Rectangle 5"/>
          <p:cNvSpPr>
            <a:spLocks noChangeArrowheads="1"/>
          </p:cNvSpPr>
          <p:nvPr/>
        </p:nvSpPr>
        <p:spPr bwMode="auto">
          <a:xfrm>
            <a:off x="304800" y="1600200"/>
            <a:ext cx="48006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C00000"/>
                </a:solidFill>
              </a:rPr>
              <a:t>Tactical Communications</a:t>
            </a:r>
            <a:endParaRPr lang="en-US" sz="3200" dirty="0">
              <a:solidFill>
                <a:srgbClr val="C00000"/>
              </a:solidFill>
            </a:endParaRPr>
          </a:p>
        </p:txBody>
      </p:sp>
      <p:sp>
        <p:nvSpPr>
          <p:cNvPr id="12292" name="Content Placeholder 1"/>
          <p:cNvSpPr txBox="1">
            <a:spLocks/>
          </p:cNvSpPr>
          <p:nvPr/>
        </p:nvSpPr>
        <p:spPr bwMode="auto">
          <a:xfrm>
            <a:off x="304800" y="2209800"/>
            <a:ext cx="40386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54864" tIns="91440"/>
          <a:lstStyle/>
          <a:p>
            <a:pPr marL="438150" indent="-319088">
              <a:spcAft>
                <a:spcPts val="600"/>
              </a:spcAft>
              <a:buClr>
                <a:schemeClr val="accent1"/>
              </a:buClr>
              <a:buSzPct val="80000"/>
              <a:buFont typeface="Wingdings 2" pitchFamily="18" charset="2"/>
              <a:buNone/>
            </a:pPr>
            <a:r>
              <a:rPr lang="en-US" sz="2800" b="1" dirty="0"/>
              <a:t>Key Takeaways</a:t>
            </a:r>
          </a:p>
          <a:p>
            <a:pPr marL="438150" indent="-319088">
              <a:lnSpc>
                <a:spcPct val="80000"/>
              </a:lnSpc>
              <a:spcAft>
                <a:spcPts val="600"/>
              </a:spcAft>
              <a:buClr>
                <a:schemeClr val="accent1"/>
              </a:buClr>
              <a:buSzPct val="80000"/>
              <a:buFont typeface="Wingdings 2" pitchFamily="18" charset="2"/>
              <a:buChar char=""/>
            </a:pPr>
            <a:r>
              <a:rPr lang="en-US" sz="2400" b="1" dirty="0"/>
              <a:t>Bring balance to the Emotional-Rational Thinking Scale</a:t>
            </a:r>
          </a:p>
          <a:p>
            <a:pPr marL="438150" indent="-319088">
              <a:lnSpc>
                <a:spcPct val="80000"/>
              </a:lnSpc>
              <a:spcAft>
                <a:spcPts val="600"/>
              </a:spcAft>
              <a:buClr>
                <a:schemeClr val="accent1"/>
              </a:buClr>
              <a:buSzPct val="80000"/>
            </a:pPr>
            <a:endParaRPr lang="en-US" sz="2400" b="1" dirty="0"/>
          </a:p>
          <a:p>
            <a:pPr marL="438150" indent="-319088">
              <a:lnSpc>
                <a:spcPct val="80000"/>
              </a:lnSpc>
              <a:spcAft>
                <a:spcPts val="600"/>
              </a:spcAft>
              <a:buClr>
                <a:schemeClr val="accent1"/>
              </a:buClr>
              <a:buSzPct val="80000"/>
              <a:buFont typeface="Wingdings 2" pitchFamily="18" charset="2"/>
              <a:buChar char=""/>
            </a:pPr>
            <a:r>
              <a:rPr lang="en-US" sz="2400" b="1" dirty="0"/>
              <a:t>Stabilizing/safely maintaining the scene until specialists arrive is a victory</a:t>
            </a:r>
          </a:p>
          <a:p>
            <a:pPr marL="895350" lvl="1" indent="-319088">
              <a:spcAft>
                <a:spcPts val="600"/>
              </a:spcAft>
              <a:buClr>
                <a:schemeClr val="accent2"/>
              </a:buClr>
              <a:buSzPct val="80000"/>
              <a:buFont typeface="Arial" pitchFamily="34" charset="0"/>
              <a:buChar char="•"/>
            </a:pPr>
            <a:endParaRPr lang="en-US" sz="3200" b="1" dirty="0"/>
          </a:p>
          <a:p>
            <a:pPr marL="438150" indent="-319088">
              <a:buClr>
                <a:schemeClr val="accent1"/>
              </a:buClr>
              <a:buSzPct val="80000"/>
              <a:buFont typeface="Wingdings 2" pitchFamily="18" charset="2"/>
              <a:buNone/>
            </a:pPr>
            <a:endParaRPr lang="en-US" sz="3200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BB0C2DA6-BF8A-47D9-8F9C-5923307CE44E}"/>
              </a:ext>
            </a:extLst>
          </p:cNvPr>
          <p:cNvCxnSpPr/>
          <p:nvPr/>
        </p:nvCxnSpPr>
        <p:spPr>
          <a:xfrm>
            <a:off x="612648" y="1447800"/>
            <a:ext cx="8317095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7" name="Content Placeholder 16" descr="Emotional-Rational Thinking Scale.png"/>
          <p:cNvPicPr>
            <a:picLocks noGrp="1" noChangeAspect="1"/>
          </p:cNvPicPr>
          <p:nvPr>
            <p:ph sz="quarter" idx="2"/>
          </p:nvPr>
        </p:nvPicPr>
        <p:blipFill>
          <a:blip r:embed="rId3" cstate="print"/>
          <a:srcRect l="14092" r="6054"/>
          <a:stretch>
            <a:fillRect/>
          </a:stretch>
        </p:blipFill>
        <p:spPr>
          <a:xfrm>
            <a:off x="4343400" y="2590800"/>
            <a:ext cx="4540923" cy="2642480"/>
          </a:xfr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32CCFEB9-24EB-4AC9-A676-B4CD5696BF4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8400" y="69638"/>
            <a:ext cx="2742201" cy="127644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Font typeface="Wingdings 2" pitchFamily="18" charset="2"/>
              <a:buNone/>
            </a:pPr>
            <a:endParaRPr lang="en-US" b="1"/>
          </a:p>
          <a:p>
            <a:pPr algn="ctr">
              <a:buFont typeface="Wingdings 2" pitchFamily="18" charset="2"/>
              <a:buNone/>
            </a:pPr>
            <a:endParaRPr lang="en-US" b="1"/>
          </a:p>
          <a:p>
            <a:pPr>
              <a:buFont typeface="Wingdings 2" pitchFamily="18" charset="2"/>
              <a:buNone/>
            </a:pP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9B97E7D-AAED-4B2F-B262-A958A0729698}" type="slidenum">
              <a:rPr lang="en-US" sz="2500"/>
              <a:pPr/>
              <a:t>8</a:t>
            </a:fld>
            <a:endParaRPr lang="en-US" sz="2500"/>
          </a:p>
        </p:txBody>
      </p:sp>
      <p:sp>
        <p:nvSpPr>
          <p:cNvPr id="12291" name="Rectangle 5"/>
          <p:cNvSpPr>
            <a:spLocks noChangeArrowheads="1"/>
          </p:cNvSpPr>
          <p:nvPr/>
        </p:nvSpPr>
        <p:spPr bwMode="auto">
          <a:xfrm>
            <a:off x="457200" y="1600200"/>
            <a:ext cx="71628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>
                <a:solidFill>
                  <a:srgbClr val="C00000"/>
                </a:solidFill>
              </a:rPr>
              <a:t>Tactical Communications</a:t>
            </a:r>
            <a:endParaRPr lang="en-US" sz="3200">
              <a:solidFill>
                <a:srgbClr val="C00000"/>
              </a:solidFill>
            </a:endParaRPr>
          </a:p>
        </p:txBody>
      </p:sp>
      <p:sp>
        <p:nvSpPr>
          <p:cNvPr id="12292" name="Content Placeholder 1"/>
          <p:cNvSpPr txBox="1">
            <a:spLocks/>
          </p:cNvSpPr>
          <p:nvPr/>
        </p:nvSpPr>
        <p:spPr bwMode="auto">
          <a:xfrm>
            <a:off x="457200" y="2362200"/>
            <a:ext cx="73914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54864" tIns="91440"/>
          <a:lstStyle/>
          <a:p>
            <a:pPr marL="438150" indent="-319088">
              <a:spcAft>
                <a:spcPts val="600"/>
              </a:spcAft>
              <a:buClr>
                <a:schemeClr val="accent1"/>
              </a:buClr>
              <a:buSzPct val="80000"/>
              <a:buFont typeface="Wingdings 2" pitchFamily="18" charset="2"/>
              <a:buNone/>
            </a:pPr>
            <a:r>
              <a:rPr lang="en-US" sz="4000" b="1" dirty="0"/>
              <a:t>Key Takeaways</a:t>
            </a:r>
          </a:p>
          <a:p>
            <a:pPr marL="438150" indent="-319088">
              <a:spcAft>
                <a:spcPts val="600"/>
              </a:spcAft>
              <a:buClr>
                <a:schemeClr val="accent1"/>
              </a:buClr>
              <a:buSzPct val="80000"/>
              <a:buFont typeface="Wingdings 2" pitchFamily="18" charset="2"/>
              <a:buChar char=""/>
            </a:pPr>
            <a:r>
              <a:rPr lang="en-US" sz="3200" b="1" dirty="0"/>
              <a:t>Active listening</a:t>
            </a:r>
          </a:p>
          <a:p>
            <a:pPr marL="895350" lvl="1" indent="-319088">
              <a:spcAft>
                <a:spcPts val="600"/>
              </a:spcAft>
              <a:buClr>
                <a:schemeClr val="accent2"/>
              </a:buClr>
              <a:buSzPct val="80000"/>
              <a:buFont typeface="Arial" pitchFamily="34" charset="0"/>
              <a:buChar char="•"/>
            </a:pPr>
            <a:r>
              <a:rPr lang="en-US" sz="3200" b="1"/>
              <a:t>80-20 principl</a:t>
            </a:r>
            <a:r>
              <a:rPr lang="en-US" sz="3200" b="1" dirty="0"/>
              <a:t>e</a:t>
            </a:r>
          </a:p>
          <a:p>
            <a:pPr marL="895350" lvl="1" indent="-319088">
              <a:spcAft>
                <a:spcPts val="600"/>
              </a:spcAft>
              <a:buClr>
                <a:schemeClr val="accent2"/>
              </a:buClr>
              <a:buSzPct val="80000"/>
              <a:buFont typeface="Arial" pitchFamily="34" charset="0"/>
              <a:buChar char="•"/>
            </a:pPr>
            <a:r>
              <a:rPr lang="en-US" sz="3200" b="1" dirty="0"/>
              <a:t>Listen to understand, not respond</a:t>
            </a:r>
          </a:p>
          <a:p>
            <a:pPr marL="895350" lvl="1" indent="-319088">
              <a:spcAft>
                <a:spcPts val="600"/>
              </a:spcAft>
              <a:buClr>
                <a:schemeClr val="accent2"/>
              </a:buClr>
              <a:buSzPct val="80000"/>
              <a:buFont typeface="Arial" pitchFamily="34" charset="0"/>
              <a:buChar char="•"/>
            </a:pPr>
            <a:r>
              <a:rPr lang="en-US" sz="3200" b="1" dirty="0"/>
              <a:t>Demonstrate you are listening</a:t>
            </a:r>
          </a:p>
          <a:p>
            <a:pPr marL="895350" lvl="1" indent="-319088">
              <a:spcAft>
                <a:spcPts val="600"/>
              </a:spcAft>
              <a:buClr>
                <a:schemeClr val="accent2"/>
              </a:buClr>
              <a:buSzPct val="80000"/>
              <a:buFont typeface="Arial" pitchFamily="34" charset="0"/>
              <a:buChar char="•"/>
            </a:pPr>
            <a:r>
              <a:rPr lang="en-US" sz="3200" b="1" dirty="0"/>
              <a:t>Show empathy and respect</a:t>
            </a:r>
          </a:p>
          <a:p>
            <a:pPr marL="438150" indent="-319088">
              <a:buClr>
                <a:schemeClr val="accent1"/>
              </a:buClr>
              <a:buSzPct val="80000"/>
              <a:buFont typeface="Wingdings 2" pitchFamily="18" charset="2"/>
              <a:buNone/>
            </a:pPr>
            <a:endParaRPr lang="en-US" sz="3200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BB0C2DA6-BF8A-47D9-8F9C-5923307CE44E}"/>
              </a:ext>
            </a:extLst>
          </p:cNvPr>
          <p:cNvCxnSpPr/>
          <p:nvPr/>
        </p:nvCxnSpPr>
        <p:spPr>
          <a:xfrm>
            <a:off x="612648" y="1447800"/>
            <a:ext cx="8317095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6477000" cy="1252728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z="3600" b="1" dirty="0">
                <a:solidFill>
                  <a:srgbClr val="002060"/>
                </a:solidFill>
                <a:latin typeface="Corbel" pitchFamily="34" charset="0"/>
              </a:rPr>
              <a:t>Integration and </a:t>
            </a:r>
            <a:br>
              <a:rPr lang="en-US" sz="3600" b="1" dirty="0">
                <a:solidFill>
                  <a:srgbClr val="002060"/>
                </a:solidFill>
                <a:latin typeface="Corbel" pitchFamily="34" charset="0"/>
              </a:rPr>
            </a:br>
            <a:r>
              <a:rPr lang="en-US" sz="3600" b="1" dirty="0">
                <a:solidFill>
                  <a:srgbClr val="002060"/>
                </a:solidFill>
                <a:latin typeface="Corbel" pitchFamily="34" charset="0"/>
              </a:rPr>
              <a:t>Practice</a:t>
            </a:r>
            <a:endParaRPr lang="en-US" sz="3600" dirty="0">
              <a:solidFill>
                <a:schemeClr val="accent1">
                  <a:satMod val="150000"/>
                </a:schemeClr>
              </a:solidFill>
              <a:ea typeface="+mj-ea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07575DD3-4E66-41C5-8B58-A88B14AE68B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8400" y="69638"/>
            <a:ext cx="2742201" cy="127644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Font typeface="Wingdings 2" pitchFamily="18" charset="2"/>
              <a:buNone/>
            </a:pPr>
            <a:endParaRPr lang="en-US" b="1"/>
          </a:p>
          <a:p>
            <a:pPr algn="ctr">
              <a:buFont typeface="Wingdings 2" pitchFamily="18" charset="2"/>
              <a:buNone/>
            </a:pPr>
            <a:endParaRPr lang="en-US" b="1"/>
          </a:p>
          <a:p>
            <a:pPr>
              <a:buFont typeface="Wingdings 2" pitchFamily="18" charset="2"/>
              <a:buNone/>
            </a:pP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F83392CC-931B-4F9E-8261-16D82A126207}" type="slidenum">
              <a:rPr lang="en-US" sz="2500"/>
              <a:pPr/>
              <a:t>9</a:t>
            </a:fld>
            <a:endParaRPr lang="en-US" sz="2500"/>
          </a:p>
        </p:txBody>
      </p:sp>
      <p:sp>
        <p:nvSpPr>
          <p:cNvPr id="13315" name="Rectangle 5"/>
          <p:cNvSpPr>
            <a:spLocks noChangeArrowheads="1"/>
          </p:cNvSpPr>
          <p:nvPr/>
        </p:nvSpPr>
        <p:spPr bwMode="auto">
          <a:xfrm>
            <a:off x="457200" y="1600200"/>
            <a:ext cx="71628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>
                <a:solidFill>
                  <a:srgbClr val="C00000"/>
                </a:solidFill>
              </a:rPr>
              <a:t>Tactical Communications</a:t>
            </a:r>
            <a:endParaRPr lang="en-US" sz="3200">
              <a:solidFill>
                <a:srgbClr val="C00000"/>
              </a:solidFill>
            </a:endParaRPr>
          </a:p>
        </p:txBody>
      </p:sp>
      <p:sp>
        <p:nvSpPr>
          <p:cNvPr id="13316" name="Content Placeholder 1"/>
          <p:cNvSpPr txBox="1">
            <a:spLocks/>
          </p:cNvSpPr>
          <p:nvPr/>
        </p:nvSpPr>
        <p:spPr bwMode="auto">
          <a:xfrm>
            <a:off x="457200" y="2362200"/>
            <a:ext cx="73914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54864" tIns="91440"/>
          <a:lstStyle/>
          <a:p>
            <a:pPr marL="438150" indent="-319088">
              <a:spcAft>
                <a:spcPts val="600"/>
              </a:spcAft>
              <a:buClr>
                <a:schemeClr val="accent1"/>
              </a:buClr>
              <a:buSzPct val="80000"/>
              <a:buFont typeface="Wingdings 2" pitchFamily="18" charset="2"/>
              <a:buNone/>
            </a:pPr>
            <a:r>
              <a:rPr lang="en-US" sz="4000" b="1"/>
              <a:t>Key Takeaways</a:t>
            </a:r>
          </a:p>
          <a:p>
            <a:pPr marL="438150" indent="-319088">
              <a:spcAft>
                <a:spcPts val="600"/>
              </a:spcAft>
              <a:buClr>
                <a:schemeClr val="accent1"/>
              </a:buClr>
              <a:buSzPct val="80000"/>
              <a:buFont typeface="Wingdings 2" pitchFamily="18" charset="2"/>
              <a:buChar char=""/>
            </a:pPr>
            <a:r>
              <a:rPr lang="en-US" sz="3200" b="1"/>
              <a:t>Non-verbal communications</a:t>
            </a:r>
          </a:p>
          <a:p>
            <a:pPr marL="895350" lvl="1" indent="-319088">
              <a:spcAft>
                <a:spcPts val="600"/>
              </a:spcAft>
              <a:buClr>
                <a:schemeClr val="accent2"/>
              </a:buClr>
              <a:buSzPct val="80000"/>
              <a:buFont typeface="Arial" pitchFamily="34" charset="0"/>
              <a:buChar char="•"/>
            </a:pPr>
            <a:r>
              <a:rPr lang="en-US" sz="3200" b="1"/>
              <a:t>Body language</a:t>
            </a:r>
          </a:p>
          <a:p>
            <a:pPr marL="895350" lvl="1" indent="-319088">
              <a:spcAft>
                <a:spcPts val="600"/>
              </a:spcAft>
              <a:buClr>
                <a:schemeClr val="accent2"/>
              </a:buClr>
              <a:buSzPct val="80000"/>
              <a:buFont typeface="Arial" pitchFamily="34" charset="0"/>
              <a:buChar char="•"/>
            </a:pPr>
            <a:r>
              <a:rPr lang="en-US" sz="3200" b="1"/>
              <a:t>Eye contact</a:t>
            </a:r>
          </a:p>
          <a:p>
            <a:pPr marL="895350" lvl="1" indent="-319088">
              <a:spcAft>
                <a:spcPts val="600"/>
              </a:spcAft>
              <a:buClr>
                <a:schemeClr val="accent2"/>
              </a:buClr>
              <a:buSzPct val="80000"/>
              <a:buFont typeface="Arial" pitchFamily="34" charset="0"/>
              <a:buChar char="•"/>
            </a:pPr>
            <a:r>
              <a:rPr lang="en-US" sz="3200" b="1"/>
              <a:t>Open-handed gestures</a:t>
            </a:r>
          </a:p>
          <a:p>
            <a:pPr marL="895350" lvl="1" indent="-319088">
              <a:spcAft>
                <a:spcPts val="600"/>
              </a:spcAft>
              <a:buClr>
                <a:schemeClr val="accent2"/>
              </a:buClr>
              <a:buSzPct val="80000"/>
              <a:buFont typeface="Arial" pitchFamily="34" charset="0"/>
              <a:buChar char="•"/>
            </a:pPr>
            <a:r>
              <a:rPr lang="en-US" sz="3200" b="1"/>
              <a:t>Tone of voice</a:t>
            </a:r>
          </a:p>
          <a:p>
            <a:pPr marL="438150" indent="-319088">
              <a:buClr>
                <a:schemeClr val="accent1"/>
              </a:buClr>
              <a:buSzPct val="80000"/>
              <a:buFont typeface="Wingdings 2" pitchFamily="18" charset="2"/>
              <a:buNone/>
            </a:pPr>
            <a:endParaRPr lang="en-US" sz="320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BB0C2DA6-BF8A-47D9-8F9C-5923307CE44E}"/>
              </a:ext>
            </a:extLst>
          </p:cNvPr>
          <p:cNvCxnSpPr/>
          <p:nvPr/>
        </p:nvCxnSpPr>
        <p:spPr>
          <a:xfrm>
            <a:off x="612648" y="1447800"/>
            <a:ext cx="8317095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6477000" cy="1252728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z="3600" b="1" dirty="0">
                <a:solidFill>
                  <a:srgbClr val="002060"/>
                </a:solidFill>
                <a:latin typeface="Corbel" pitchFamily="34" charset="0"/>
              </a:rPr>
              <a:t>Integration and </a:t>
            </a:r>
            <a:br>
              <a:rPr lang="en-US" sz="3600" b="1" dirty="0">
                <a:solidFill>
                  <a:srgbClr val="002060"/>
                </a:solidFill>
                <a:latin typeface="Corbel" pitchFamily="34" charset="0"/>
              </a:rPr>
            </a:br>
            <a:r>
              <a:rPr lang="en-US" sz="3600" b="1" dirty="0">
                <a:solidFill>
                  <a:srgbClr val="002060"/>
                </a:solidFill>
                <a:latin typeface="Corbel" pitchFamily="34" charset="0"/>
              </a:rPr>
              <a:t>Practice</a:t>
            </a:r>
            <a:endParaRPr lang="en-US" sz="3600" dirty="0">
              <a:solidFill>
                <a:schemeClr val="accent1">
                  <a:satMod val="150000"/>
                </a:schemeClr>
              </a:solidFill>
              <a:ea typeface="+mj-ea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4E51FD39-B3A3-4104-871B-7881D78A5C9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8400" y="69638"/>
            <a:ext cx="2742201" cy="1276440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0</TotalTime>
  <Words>426</Words>
  <Application>Microsoft Office PowerPoint</Application>
  <PresentationFormat>On-screen Show (4:3)</PresentationFormat>
  <Paragraphs>148</Paragraphs>
  <Slides>16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8" baseType="lpstr">
      <vt:lpstr>MS PGothic</vt:lpstr>
      <vt:lpstr>Arial</vt:lpstr>
      <vt:lpstr>Bookman Old Style</vt:lpstr>
      <vt:lpstr>Calibri</vt:lpstr>
      <vt:lpstr>Cambria</vt:lpstr>
      <vt:lpstr>Corbel</vt:lpstr>
      <vt:lpstr>Gill Sans MT</vt:lpstr>
      <vt:lpstr>Times New Roman</vt:lpstr>
      <vt:lpstr>Wingdings</vt:lpstr>
      <vt:lpstr>Wingdings 2</vt:lpstr>
      <vt:lpstr>Wingdings 3</vt:lpstr>
      <vt:lpstr>Origin</vt:lpstr>
      <vt:lpstr>PowerPoint Presentation</vt:lpstr>
      <vt:lpstr>Integration and  Practice</vt:lpstr>
      <vt:lpstr>Integration and  Practice</vt:lpstr>
      <vt:lpstr>Integration and  Practice</vt:lpstr>
      <vt:lpstr>Crisis Recognition </vt:lpstr>
      <vt:lpstr>Integration and  Practice</vt:lpstr>
      <vt:lpstr>Integration and  Practice</vt:lpstr>
      <vt:lpstr>Integration and  Practice</vt:lpstr>
      <vt:lpstr>Integration and  Practice</vt:lpstr>
      <vt:lpstr>Integration and  Practice</vt:lpstr>
      <vt:lpstr>Integration and  Practice</vt:lpstr>
      <vt:lpstr>Integration and  Practice</vt:lpstr>
      <vt:lpstr>Integration and  Practice</vt:lpstr>
      <vt:lpstr>Integration and  Practice</vt:lpstr>
      <vt:lpstr>Integration and  Practice</vt:lpstr>
      <vt:lpstr>Integration and  Practice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Steve Yanda</dc:creator>
  <cp:lastModifiedBy>Matthew Harman</cp:lastModifiedBy>
  <cp:revision>932</cp:revision>
  <dcterms:created xsi:type="dcterms:W3CDTF">2013-08-22T12:46:31Z</dcterms:created>
  <dcterms:modified xsi:type="dcterms:W3CDTF">2018-10-25T18:59:59Z</dcterms:modified>
</cp:coreProperties>
</file>