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40"/>
  </p:notesMasterIdLst>
  <p:handoutMasterIdLst>
    <p:handoutMasterId r:id="rId41"/>
  </p:handoutMasterIdLst>
  <p:sldIdLst>
    <p:sldId id="462" r:id="rId2"/>
    <p:sldId id="468" r:id="rId3"/>
    <p:sldId id="449" r:id="rId4"/>
    <p:sldId id="469" r:id="rId5"/>
    <p:sldId id="408" r:id="rId6"/>
    <p:sldId id="429" r:id="rId7"/>
    <p:sldId id="470" r:id="rId8"/>
    <p:sldId id="471" r:id="rId9"/>
    <p:sldId id="431" r:id="rId10"/>
    <p:sldId id="432" r:id="rId11"/>
    <p:sldId id="433" r:id="rId12"/>
    <p:sldId id="463" r:id="rId13"/>
    <p:sldId id="435" r:id="rId14"/>
    <p:sldId id="436" r:id="rId15"/>
    <p:sldId id="438" r:id="rId16"/>
    <p:sldId id="440" r:id="rId17"/>
    <p:sldId id="455" r:id="rId18"/>
    <p:sldId id="456" r:id="rId19"/>
    <p:sldId id="441" r:id="rId20"/>
    <p:sldId id="457" r:id="rId21"/>
    <p:sldId id="443" r:id="rId22"/>
    <p:sldId id="458" r:id="rId23"/>
    <p:sldId id="464" r:id="rId24"/>
    <p:sldId id="459" r:id="rId25"/>
    <p:sldId id="460" r:id="rId26"/>
    <p:sldId id="461" r:id="rId27"/>
    <p:sldId id="442" r:id="rId28"/>
    <p:sldId id="467" r:id="rId29"/>
    <p:sldId id="475" r:id="rId30"/>
    <p:sldId id="473" r:id="rId31"/>
    <p:sldId id="476" r:id="rId32"/>
    <p:sldId id="444" r:id="rId33"/>
    <p:sldId id="445" r:id="rId34"/>
    <p:sldId id="446" r:id="rId35"/>
    <p:sldId id="447" r:id="rId36"/>
    <p:sldId id="448" r:id="rId37"/>
    <p:sldId id="454" r:id="rId38"/>
    <p:sldId id="406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13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AC2EADA-A96E-47F4-B7A3-43B5EC421A8C}" type="datetimeFigureOut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CFBC05F-7B5B-4CF9-B9B1-A025BDDB65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ABE6E03-2096-454A-BF9D-7A5A8DB10627}" type="datetimeFigureOut">
              <a:rPr lang="en-US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B6C463-7348-4D00-9783-D7DE42776A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7121-4DAD-4A97-80BA-6163D24163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C8C45B-54E4-4677-A76D-931D61ECBBD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C8C45B-54E4-4677-A76D-931D61ECBBD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6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925E57-8D4E-4859-B8E0-0E08E2C310A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5105B3-EC19-4A67-B987-83AEC76D50B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Link to video: https://www.youtube.com/watch?v=v0ju6RQkNs8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006DD-CD51-4C37-AC15-B5CB74EFE3D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6CFCB5-B1CB-4071-8642-B99F1FF99B8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6CFCB5-B1CB-4071-8642-B99F1FF99B8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6CFCB5-B1CB-4071-8642-B99F1FF99B8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756385-6AA9-4953-966A-2A6A9A75CF6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link:  https://www.youtube.com/watch?v=2ImlYme93Po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BB58-0DCF-4034-B1FB-AF4B10DB1C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CCCA3-41BF-4115-AF04-0E6DA8B99100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Link to video: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4200FE-7BBB-4ADE-8C11-29E77BCAA6B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7A37F3-42C1-423B-AF33-AE01C1260C61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5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7A37F3-42C1-423B-AF33-AE01C1260C6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007D5-12FA-4AD2-87C5-FD4424A986C8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07B62E-B7F4-4966-AE10-AB4DC41CB9B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8D0EA3-3F0C-4D34-8C1C-617DADE00F69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7280CD-238F-4E3B-9D63-FA5BDA7DD3F6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84CA6C-05D7-4A9D-80D4-1D2BF536848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964F07-FEB4-42C5-A7C1-42CD5D6138A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9EC05-F8E4-4DBC-9C06-E638287E94B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/>
              <a:t>Add a note on CDM?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2E9F7D-2A2A-4139-955F-3BA0FD9712F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/>
              <a:t>https://www.youtube.com/watch?v=t-X0WL_buVc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F5AC73-E6EB-4AB9-869A-D52C7D545BD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839A8-BFF3-422D-ADF5-C216DBFCABF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F5DFD4-C0EB-4E4E-9A38-75511C62C76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851434-6471-4E1C-963B-5D2CB896D83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DFA0A2-E6FB-41BD-A345-91501DBDB264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E08B2F1-3E0F-4420-BBA2-45CD233C0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61E-2466-4C8D-8A71-5C7DCA47E8ED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EFE7-E466-4616-99AE-6B4468CDB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CABC-B733-49DB-9961-F94AB26509E8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BECB-50E7-4797-8ECB-9F866A550C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79AEEAB-1233-4579-A7EF-3B169AACC34A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886BF0-F369-4111-B3B9-EBCDDBB21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E0749-8E0E-4A90-A7EC-5F74D5ABBFDB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3536D-DECE-45A0-B52A-145236B44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C7DA4-9280-4BAA-B096-F0E4441B7DC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E0F4-B977-4154-84E2-790A41BBB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A23D122-13B5-4E5E-B472-AE6C7AFF8EAD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B632B70-38FA-428D-84A5-081550FE9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EEAB-1233-4579-A7EF-3B169AACC34A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BF0-F369-4111-B3B9-EBCDDBB21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13575D3-6F8A-416A-9A70-2F78142DE6C9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5A740FD-007A-4CE5-9013-A4351FDBC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DC3A-8494-439E-90ED-933AE3D387BF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3F23-C5EE-436F-BB7F-D58E225F7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C9C4-202C-4242-9C53-D7CD12A54397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D43-2BC6-4ACB-B312-9FF9AB67E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08E-F2C8-43D2-BF4D-DF99C4AE377F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CC2-571E-464E-9E99-6AFA476A6D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BCC7-6CE2-4251-BCA2-D70D511CDA15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A77-CC47-45B9-B122-CA783E151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8B6-B8F9-4F75-B2BF-82EC0D912871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9DD7-82AC-4DD6-B888-C022485D95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0A-E848-4ADC-86A8-7649127BE65D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72C9-A8F5-43A6-A03D-2B8946C66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DEA66-5648-4E17-BCAE-C3298D9B8919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520E0D-51F5-472A-9BE6-751382DB70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25" r:id="rId12"/>
    <p:sldLayoutId id="2147483826" r:id="rId13"/>
    <p:sldLayoutId id="2147483827" r:id="rId14"/>
    <p:sldLayoutId id="2147483851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mcginty\Documents\UOF%20videos\Training%20Guide\Videos%20for%20training%20guide\Camden%20County%20NJ.wm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mcginty\Documents\UOF%20videos\Training%20Guide\Videos%20for%20training%20guide\Camden%20County%20NJ.wm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543624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Operational Tactics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2673D-A7F8-4D43-BC03-1C423D69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219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5E9A-56F7-4E16-98F7-EDB29F4E00F4}" type="slidenum">
              <a:rPr lang="en-US" sz="1600"/>
              <a:pPr/>
              <a:t>10</a:t>
            </a:fld>
            <a:endParaRPr lang="en-US" sz="1600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Pre-Response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Collect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Tactical pause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(when possible)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Develop a working strategy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73590F-37E3-4E5C-BCDB-FAE21963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4FFE-A4EE-4E26-9CE4-90D0BE9CF6C5}" type="slidenum">
              <a:rPr lang="en-US" sz="1600"/>
              <a:pPr/>
              <a:t>11</a:t>
            </a:fld>
            <a:endParaRPr lang="en-US" sz="1600" dirty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Pre-Response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Collect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Tactical pause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(when possible)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a working strategy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Prepare/manage yourself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69814-9EE8-4DBC-A202-A4EC485B0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4FFE-A4EE-4E26-9CE4-90D0BE9CF6C5}" type="slidenum">
              <a:rPr lang="en-US" sz="1600"/>
              <a:pPr/>
              <a:t>12</a:t>
            </a:fld>
            <a:endParaRPr lang="en-US" sz="1600" dirty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Pre-Response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Collect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Tactical pause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(when possible)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a working strategy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Prepare/manage yourself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Be prepared to intervene with your partners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3DE72C-7094-436B-9FD5-38E2C6C28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5F11-0775-4ABB-881E-B44B2DECECCD}" type="slidenum">
              <a:rPr lang="en-US" sz="1600"/>
              <a:pPr/>
              <a:t>13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4196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Pre-Response Considerations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Effective Response Tactics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6669C-23BD-4400-B3D2-1E4FDB350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8E95-FDC1-4016-A3AF-E6546F79362E}" type="slidenum">
              <a:rPr lang="en-US" sz="1600"/>
              <a:pPr/>
              <a:t>14</a:t>
            </a:fld>
            <a:endParaRPr lang="en-US" sz="1600" dirty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Operate as a team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/>
              <a:t>Everyone has a role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/>
              <a:t>Stick to your role/Stay in your lane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/>
              <a:t>Contact and cover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/>
              <a:t>Formal and/or informal leader on the scene</a:t>
            </a:r>
          </a:p>
          <a:p>
            <a:pPr lvl="3">
              <a:buNone/>
            </a:pPr>
            <a:endParaRPr lang="en-US" sz="3000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1B82C-B044-434F-9662-705A1F2CB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95C-0B27-4BA8-A544-D4483D831320}" type="slidenum">
              <a:rPr lang="en-US" sz="1600"/>
              <a:pPr/>
              <a:t>15</a:t>
            </a:fld>
            <a:endParaRPr lang="en-US" sz="1600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9" name="Picture 8" descr="Mario Woo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067" y="1752600"/>
            <a:ext cx="6605866" cy="359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5486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b="1" dirty="0"/>
              <a:t>San Francisco: Mario Woods incident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/>
              <a:t>Dec. 2, 2015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1F70CB-6FA1-45D7-94C4-BD8317B39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09BD-50D9-4279-9928-BBCD1F689F18}" type="slidenum">
              <a:rPr lang="en-US" sz="1600"/>
              <a:pPr/>
              <a:t>16</a:t>
            </a:fld>
            <a:endParaRPr lang="en-US" sz="1600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Operate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Distance + Cover = Time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E837CC-8AB7-4FC1-BFD7-4315AD053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09BD-50D9-4279-9928-BBCD1F689F18}" type="slidenum">
              <a:rPr lang="en-US" sz="1600"/>
              <a:pPr/>
              <a:t>17</a:t>
            </a:fld>
            <a:endParaRPr lang="en-US" sz="1600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b="1" dirty="0"/>
              <a:t>Response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Operate as a team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Distance + Cover = Time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/>
              <a:t>First impressions – how do you want to start the interaction?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B07AC2-1F1D-40FD-9357-9BB79DDA4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09BD-50D9-4279-9928-BBCD1F689F18}" type="slidenum">
              <a:rPr lang="en-US" sz="1600"/>
              <a:pPr/>
              <a:t>18</a:t>
            </a:fld>
            <a:endParaRPr lang="en-US" sz="1600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Operate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Distance + Cover =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First impressions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Continue gathering information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620406-B08B-4D9E-B83B-9A11AF077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D7A3-8F40-4033-A3E7-C371DB504F7C}" type="slidenum">
              <a:rPr lang="en-US" sz="1600"/>
              <a:pPr/>
              <a:t>19</a:t>
            </a:fld>
            <a:endParaRPr lang="en-US" sz="1600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Operate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Distance + Cover =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First impressions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Continue gathering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Tactical Positioning/Repositioning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D216D-16C2-4FB6-9FD3-396F3827F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32B70-38FA-428D-84A5-081550FE97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Content Placeholder 9" descr="St. Louis Photo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955"/>
          <a:stretch>
            <a:fillRect/>
          </a:stretch>
        </p:blipFill>
        <p:spPr>
          <a:xfrm>
            <a:off x="2390626" y="1928795"/>
            <a:ext cx="4362749" cy="3000411"/>
          </a:xfrm>
        </p:spPr>
      </p:pic>
      <p:sp>
        <p:nvSpPr>
          <p:cNvPr id="11" name="TextBox 10"/>
          <p:cNvSpPr txBox="1"/>
          <p:nvPr/>
        </p:nvSpPr>
        <p:spPr>
          <a:xfrm>
            <a:off x="2971800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St. Louis Incident 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031D4-7B2D-4414-8536-86808D6CB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20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 rtlCol="0">
            <a:normAutofit/>
          </a:bodyPr>
          <a:lstStyle/>
          <a:p>
            <a:pPr marL="457200">
              <a:buFont typeface="Wingdings"/>
              <a:buChar char=""/>
              <a:defRPr/>
            </a:pPr>
            <a:r>
              <a:rPr lang="en-US" sz="3600" b="1" dirty="0">
                <a:ea typeface="+mn-ea"/>
              </a:rPr>
              <a:t>Tactical Positioning/Repositioning 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Don’t draw a line in the sand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Maintain a position of advantage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Give yourself a “reaction gap”</a:t>
            </a:r>
          </a:p>
          <a:p>
            <a:pPr marL="942975" lvl="2" indent="-274320">
              <a:buFont typeface="Wingdings"/>
              <a:buChar char=""/>
              <a:defRPr/>
            </a:pPr>
            <a:r>
              <a:rPr lang="en-US" sz="2800" b="1" dirty="0">
                <a:ea typeface="+mn-ea"/>
              </a:rPr>
              <a:t>This is not an arbitrary number! 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“Tactical Mambo”</a:t>
            </a:r>
            <a:r>
              <a:rPr lang="en-US" sz="3500" b="1" dirty="0">
                <a:ea typeface="+mn-ea"/>
              </a:rPr>
              <a:t> </a:t>
            </a:r>
          </a:p>
          <a:p>
            <a:pPr marL="942975" lvl="2" indent="-274320">
              <a:buFont typeface="Wingdings"/>
              <a:buChar char=""/>
              <a:defRPr/>
            </a:pPr>
            <a:r>
              <a:rPr lang="en-US" sz="2800" b="1" dirty="0">
                <a:ea typeface="+mn-ea"/>
              </a:rPr>
              <a:t>Reposition yourself/team as the situation evolves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A64C3-F1B4-4C33-8E4D-F463E539A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21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Response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Continue gathering information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First impressions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Operate as a team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Distance + Cover = Time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Tactical Positioning/Repositioning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/>
              <a:t>Keep </a:t>
            </a:r>
            <a:r>
              <a:rPr lang="en-US" sz="3600" b="1" dirty="0">
                <a:ea typeface="+mn-ea"/>
              </a:rPr>
              <a:t>yourself in a winnable situation</a:t>
            </a:r>
            <a:endParaRPr lang="en-US" sz="2400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74A056-44AC-43F7-8201-1A1789540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22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 rtlCol="0">
            <a:normAutofit/>
          </a:bodyPr>
          <a:lstStyle/>
          <a:p>
            <a:pPr marL="457200">
              <a:buFont typeface="Wingdings"/>
              <a:buChar char=""/>
              <a:defRPr/>
            </a:pPr>
            <a:r>
              <a:rPr lang="en-US" sz="3900" b="1" dirty="0">
                <a:ea typeface="+mn-ea"/>
              </a:rPr>
              <a:t>Keep yourself in a winnable situation</a:t>
            </a:r>
            <a:endParaRPr lang="en-US" sz="3500" b="1" dirty="0">
              <a:ea typeface="+mn-ea"/>
            </a:endParaRPr>
          </a:p>
          <a:p>
            <a:pPr marL="722313" lvl="1"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Isolate the subject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Communicate tactically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500" b="1" dirty="0"/>
              <a:t>Keep your options open</a:t>
            </a:r>
            <a:endParaRPr lang="en-US" sz="3500" b="1" dirty="0">
              <a:ea typeface="+mn-ea"/>
            </a:endParaRPr>
          </a:p>
          <a:p>
            <a:pPr marL="722313" lvl="1"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Intervene only if there is an immediate threat</a:t>
            </a: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1FA8A-B1C4-4B73-8A59-DBB633C18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23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Response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Continue gathering information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First impressions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Operate as a team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Distance + Cover = Time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Tactical Positioning/Repositioning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Keep yourself in a winnable situation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/>
              <a:t>Have a Plan B</a:t>
            </a:r>
            <a:endParaRPr lang="en-US" sz="2400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25709-E1C6-48D1-B41E-96F2E12FE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24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 rtlCol="0">
            <a:normAutofit/>
          </a:bodyPr>
          <a:lstStyle/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ea typeface="+mn-ea"/>
              </a:rPr>
              <a:t>Have a Plan B</a:t>
            </a:r>
            <a:endParaRPr lang="en-US" sz="2800" b="1" dirty="0">
              <a:ea typeface="+mn-ea"/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There are multiple opportunities for success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100" b="1" dirty="0">
                <a:ea typeface="+mn-ea"/>
              </a:rPr>
              <a:t>Spin the model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100" b="1" dirty="0">
                <a:ea typeface="+mn-ea"/>
              </a:rPr>
              <a:t>Get ready to </a:t>
            </a:r>
            <a:r>
              <a:rPr lang="en-US" sz="3100" b="1" dirty="0"/>
              <a:t>move/t</a:t>
            </a:r>
            <a:r>
              <a:rPr lang="en-US" sz="3100" b="1" dirty="0">
                <a:ea typeface="+mn-ea"/>
              </a:rPr>
              <a:t>actically reposition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100" b="1" dirty="0"/>
              <a:t>Assess your next step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100" b="1" dirty="0">
                <a:ea typeface="+mn-ea"/>
              </a:rPr>
              <a:t>If the Taser (or other less-lethal option) fails, then what?</a:t>
            </a:r>
            <a:endParaRPr lang="en-US" sz="27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B9A8F4-FAB9-4C5B-9F19-5152841D6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25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 rtlCol="0">
            <a:normAutofit/>
          </a:bodyPr>
          <a:lstStyle/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ea typeface="+mn-ea"/>
              </a:rPr>
              <a:t>Tactical Equipment</a:t>
            </a:r>
            <a:endParaRPr lang="en-US" sz="2800" b="1" dirty="0">
              <a:ea typeface="+mn-ea"/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When possible and appropriate, officers should utilize department-issued tactical equipment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 err="1">
                <a:ea typeface="+mn-ea"/>
              </a:rPr>
              <a:t>Increasea</a:t>
            </a:r>
            <a:r>
              <a:rPr lang="en-US" sz="3200" b="1" dirty="0">
                <a:ea typeface="+mn-ea"/>
              </a:rPr>
              <a:t> officer safety</a:t>
            </a:r>
          </a:p>
          <a:p>
            <a:pPr marL="722313" lvl="1"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Helps effectively contain, isolate, or subdue subjects in crisis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6BFDA-49FD-4379-938D-C55D8B7EE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5410200" cy="715355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Tactical Equipment can include: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7AC6-C9E5-4688-ABAF-1BB3E00CCFCD}" type="slidenum">
              <a:rPr lang="en-US" sz="1600"/>
              <a:pPr/>
              <a:t>26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2438400"/>
            <a:ext cx="4114800" cy="3722688"/>
          </a:xfrm>
        </p:spPr>
        <p:txBody>
          <a:bodyPr rtlCol="0">
            <a:normAutofit fontScale="92500" lnSpcReduction="10000"/>
          </a:bodyPr>
          <a:lstStyle/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ea typeface="+mn-ea"/>
              </a:rPr>
              <a:t>Shields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ea typeface="+mn-ea"/>
              </a:rPr>
              <a:t>Bean bag shotgun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ea typeface="+mn-ea"/>
              </a:rPr>
              <a:t>40mm foam projectiles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ea typeface="+mn-ea"/>
              </a:rPr>
              <a:t>Electronic Control Weapons (ECWs)</a:t>
            </a:r>
          </a:p>
          <a:p>
            <a:pPr marL="731520" lvl="1">
              <a:buFont typeface="Wingdings"/>
              <a:buChar char=""/>
              <a:defRPr/>
            </a:pPr>
            <a:r>
              <a:rPr lang="en-US" sz="2600" b="1" dirty="0"/>
              <a:t>Rope (to tie off doors)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ea typeface="+mn-ea"/>
              </a:rPr>
              <a:t>Y-bar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ea typeface="+mn-ea"/>
              </a:rPr>
              <a:t>Water cannon</a:t>
            </a:r>
            <a:r>
              <a:rPr lang="en-US" b="1" dirty="0">
                <a:ea typeface="+mn-ea"/>
              </a:rPr>
              <a:t> </a:t>
            </a: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0" name="Content Placeholder 9" descr="Burlington Equipmen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68800" y="2362200"/>
            <a:ext cx="4470400" cy="3352800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E72FFF-2D4F-44B6-8B3A-512ED13E0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5C7-E7C9-49E4-9A49-74EF24D0E5D8}" type="slidenum">
              <a:rPr lang="en-US" sz="1600"/>
              <a:pPr/>
              <a:t>27</a:t>
            </a:fld>
            <a:endParaRPr lang="en-US" sz="1600" dirty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4" name="Camden%20County%20NJ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76400" y="1752600"/>
            <a:ext cx="5829300" cy="37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638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b="1" dirty="0"/>
              <a:t>Baltimore (MD): Man with a Knife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/>
              <a:t>Sept. 6, 2017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C4E7EF-87E0-4032-A153-05C699BAD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BF0-F369-4111-B3B9-EBCDDBB219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3619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Tactics for Suicide by Cop Situations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1" name="Camden%20County%20NJ.wmv">
            <a:hlinkClick r:id="" action="ppaction://media"/>
            <a:extLst>
              <a:ext uri="{FF2B5EF4-FFF2-40B4-BE49-F238E27FC236}">
                <a16:creationId xmlns:a16="http://schemas.microsoft.com/office/drawing/2014/main" id="{163A1C11-E2E5-468D-8D9A-53684E0A29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2737" y="2233837"/>
            <a:ext cx="3294063" cy="2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9" descr="St. Louis Photo 2.PNG">
            <a:extLst>
              <a:ext uri="{FF2B5EF4-FFF2-40B4-BE49-F238E27FC236}">
                <a16:creationId xmlns:a16="http://schemas.microsoft.com/office/drawing/2014/main" id="{43DF5169-286D-473B-98BB-014DA80077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1955"/>
          <a:stretch>
            <a:fillRect/>
          </a:stretch>
        </p:blipFill>
        <p:spPr>
          <a:xfrm>
            <a:off x="762000" y="2224064"/>
            <a:ext cx="3230289" cy="2106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EC35CC-4E99-49C0-9E00-14FAA1657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11" y="4454261"/>
            <a:ext cx="4077389" cy="2143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300DCC-3A73-4D67-99DE-4C24EE4F3C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BF0-F369-4111-B3B9-EBCDDBB219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</a:rPr>
              <a:t>Suicide by Cop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002060"/>
                </a:solidFill>
              </a:rPr>
              <a:t>How does this change what we do tactically?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29100" y="3276600"/>
            <a:ext cx="685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7935FC-AEB9-4972-8ABE-469549F70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51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38C-CACE-4D2F-847F-F548D1D5DD78}" type="slidenum">
              <a:rPr lang="en-US" sz="1600"/>
              <a:pPr/>
              <a:t>3</a:t>
            </a:fld>
            <a:endParaRPr lang="en-US" sz="1600" dirty="0"/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Questions to Consider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7620000" cy="3813175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/>
          <a:p>
            <a:pPr marL="512064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600" b="1" dirty="0">
                <a:latin typeface="+mn-lt"/>
                <a:ea typeface="+mn-ea"/>
              </a:rPr>
              <a:t>What are key things you want to know ahead of time and steps to take when you first arrive on scene?</a:t>
            </a:r>
          </a:p>
          <a:p>
            <a:pPr marL="512064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600" b="1" dirty="0">
                <a:latin typeface="+mn-lt"/>
                <a:ea typeface="+mn-ea"/>
              </a:rPr>
              <a:t>How can you better respond tactically to incidents like this?</a:t>
            </a:r>
            <a:br>
              <a:rPr lang="en-US" sz="3600" b="1" dirty="0">
                <a:latin typeface="+mn-lt"/>
                <a:ea typeface="+mn-ea"/>
              </a:rPr>
            </a:br>
            <a:endParaRPr lang="en-US" sz="2400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0483BCF-269F-4CC0-93F4-A607CEAFA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6BF0-F369-4111-B3B9-EBCDDBB219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What are 3 things that would tip us off that this might be a suicide by cop scenario?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Voluntarily enters into confrontation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communicate suicidal intent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 in a threatening manner forcing you to respond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CE01E3-7719-4AAA-957B-BFD16A302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1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C2C-527D-408E-BB54-43EE90B1EBEC}" type="slidenum">
              <a:rPr lang="en-US" sz="1600"/>
              <a:pPr/>
              <a:t>31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399"/>
            <a:ext cx="8229600" cy="4673749"/>
          </a:xfrm>
        </p:spPr>
        <p:txBody>
          <a:bodyPr rtlCol="0">
            <a:normAutofit/>
          </a:bodyPr>
          <a:lstStyle/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/>
              <a:t>Officers must be extra vigilant to not escalate the situation... How?</a:t>
            </a:r>
            <a:endParaRPr lang="en-US" b="1" dirty="0">
              <a:ea typeface="+mn-ea"/>
            </a:endParaRP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+mn-ea"/>
              </a:rPr>
              <a:t>Distance + Cover = Time</a:t>
            </a: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/>
              <a:t>Call for backup</a:t>
            </a:r>
            <a:endParaRPr lang="en-US" b="1" dirty="0">
              <a:ea typeface="+mn-ea"/>
            </a:endParaRP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+mn-ea"/>
              </a:rPr>
              <a:t>Continuously assess the threat</a:t>
            </a:r>
          </a:p>
          <a:p>
            <a:pPr marL="1124712" lvl="2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/>
              <a:t>Keep spinning the CDM</a:t>
            </a: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+mn-ea"/>
              </a:rPr>
              <a:t>Rem</a:t>
            </a:r>
            <a:r>
              <a:rPr lang="en-US" b="1" dirty="0"/>
              <a:t>ain in control of the situation</a:t>
            </a:r>
          </a:p>
          <a:p>
            <a:pPr marL="1124712" lvl="2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+mn-ea"/>
              </a:rPr>
              <a:t>Try not to let the subject force you to take action</a:t>
            </a:r>
          </a:p>
          <a:p>
            <a:pPr marL="1124712" lvl="2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/>
              <a:t>Try not to initiate confrontation</a:t>
            </a: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+mn-ea"/>
              </a:rPr>
              <a:t>Maintain communication</a:t>
            </a: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/>
              <a:t>Attempt to begin crisis intervention</a:t>
            </a:r>
          </a:p>
          <a:p>
            <a:pPr marL="850392" lvl="1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+mn-ea"/>
              </a:rPr>
              <a:t>Use the tools available to you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8CB256-5D49-47CB-8D73-32FB59D57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26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C2C-527D-408E-BB54-43EE90B1EBEC}" type="slidenum">
              <a:rPr lang="en-US" sz="1600"/>
              <a:pPr/>
              <a:t>32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Pre-Response Considerations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Effective Response Tactics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Post-Response Considerations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B47608-CFDD-448B-901D-AB1488A56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7036-88C3-4E9C-AB6C-834AF5962D95}" type="slidenum">
              <a:rPr lang="en-US" sz="1600"/>
              <a:pPr/>
              <a:t>33</a:t>
            </a:fld>
            <a:endParaRPr lang="en-US" sz="1600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After-Action Review basics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Conducted soon after a critical incident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Focus on objectives, actions, decision-making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Continuous learning and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Improving future performance (not grading past actions)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BC4048-D14C-4F90-A481-4409BC08B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886-55A5-440C-ACE9-8566E6D42D8F}" type="slidenum">
              <a:rPr lang="en-US" sz="1600"/>
              <a:pPr/>
              <a:t>34</a:t>
            </a:fld>
            <a:endParaRPr lang="en-US" sz="1600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900" b="1" dirty="0"/>
              <a:t>AAR ground rules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Inclusive process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Facilitators are key – but they don’t control the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Leave egos in the locker room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CB5A5-CD91-40EA-A20D-A1CAD7C9A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1C86-4D75-42D6-9EB9-5003303CFD1F}" type="slidenum">
              <a:rPr lang="en-US" sz="1600"/>
              <a:pPr/>
              <a:t>35</a:t>
            </a:fld>
            <a:endParaRPr lang="en-US" sz="1600" dirty="0"/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900" b="1" dirty="0"/>
              <a:t>AAR process and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Review incident objectives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Run through chronological sequence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open-ended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Summarize major learning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Identify any next steps (training, policy changes, etc.)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2AB9A-3330-49A0-A1E0-243592504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2BC-595A-4D67-B75E-C577336AA459}" type="slidenum">
              <a:rPr lang="en-US" sz="1600"/>
              <a:pPr/>
              <a:t>36</a:t>
            </a:fld>
            <a:endParaRPr lang="en-US" sz="1600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900" b="1" dirty="0"/>
              <a:t>AARs and the Critical Decision-Making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Useful tools for examining decision-making behind actions taken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CDM is a documentation and learning tool – not a punitive or disciplinary instrument 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E4B8D-269C-4075-8C3D-AD7688097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12B5-F808-40F0-868E-21252FC4F541}" type="slidenum">
              <a:rPr lang="en-US" sz="1600"/>
              <a:pPr/>
              <a:t>37</a:t>
            </a:fld>
            <a:endParaRPr lang="en-US" sz="1600" dirty="0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b="1" dirty="0"/>
              <a:t>Quick Recap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b="1" dirty="0"/>
              <a:t>Collect information, strategize before you arrive on scene (</a:t>
            </a:r>
            <a:r>
              <a:rPr lang="en-US" altLang="en-US" sz="3000" b="1" dirty="0"/>
              <a:t>“</a:t>
            </a:r>
            <a:r>
              <a:rPr lang="en-US" sz="3000" b="1" dirty="0"/>
              <a:t>tactical pause</a:t>
            </a:r>
            <a:r>
              <a:rPr lang="en-US" altLang="en-US" sz="3000" b="1" dirty="0"/>
              <a:t>”</a:t>
            </a:r>
            <a:r>
              <a:rPr lang="en-US" sz="3000" b="1" dirty="0"/>
              <a:t>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b="1" dirty="0"/>
              <a:t>Once on scene … think teamwork, </a:t>
            </a:r>
            <a:br>
              <a:rPr lang="en-US" sz="3000" b="1" dirty="0"/>
            </a:br>
            <a:r>
              <a:rPr lang="en-US" sz="3000" b="1" dirty="0"/>
              <a:t>distance + cover = time, tactical repositioning, </a:t>
            </a:r>
            <a:r>
              <a:rPr lang="en-US" altLang="en-US" sz="3000" b="1" dirty="0"/>
              <a:t>“</a:t>
            </a:r>
            <a:r>
              <a:rPr lang="en-US" sz="3000" b="1" dirty="0"/>
              <a:t>winnable situations</a:t>
            </a:r>
            <a:r>
              <a:rPr lang="en-US" altLang="en-US" sz="3000" b="1" dirty="0"/>
              <a:t>”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b="1" dirty="0"/>
              <a:t>Suicide-by-cop situations require even greater tactical vigilance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b="1" dirty="0"/>
              <a:t>After actions are all about improving future performance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BCADC0-81B1-41E0-BC09-29E96E675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2BE8-1804-45A2-83AF-27A143828255}" type="slidenum">
              <a:rPr lang="en-US" sz="1600"/>
              <a:pPr/>
              <a:t>38</a:t>
            </a:fld>
            <a:endParaRPr lang="en-US" sz="1600" dirty="0"/>
          </a:p>
        </p:txBody>
      </p:sp>
      <p:sp>
        <p:nvSpPr>
          <p:cNvPr id="34818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Observations?</a:t>
            </a:r>
            <a:endParaRPr lang="en-US" sz="2400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C565E-A448-4593-BE42-2D8AF32E2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37BCA2-971D-4314-9546-046C95101149}" type="slidenum">
              <a:rPr lang="en-US" sz="1600"/>
              <a:pPr/>
              <a:t>4</a:t>
            </a:fld>
            <a:endParaRPr lang="en-US" sz="1600" dirty="0"/>
          </a:p>
        </p:txBody>
      </p:sp>
      <p:pic>
        <p:nvPicPr>
          <p:cNvPr id="9219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438400" y="2362200"/>
            <a:ext cx="4038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57200" y="16002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Critical Decision-Making Model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ED67B-6F01-4838-A8B4-3F3507A1E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EFE9-A635-4C45-A3E5-DD0E10692EF8}" type="slidenum">
              <a:rPr lang="en-US" sz="1600"/>
              <a:pPr/>
              <a:t>5</a:t>
            </a:fld>
            <a:endParaRPr lang="en-US" sz="1600" dirty="0"/>
          </a:p>
        </p:txBody>
      </p:sp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Pre-Response Considerations—What do you think about before you arrive on scene?</a:t>
            </a:r>
          </a:p>
          <a:p>
            <a:pPr>
              <a:buNone/>
            </a:pPr>
            <a:endParaRPr lang="en-US" sz="4000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06186-5F08-4F4A-B27C-23BCC5475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E35B-C750-469B-A820-5E869B4D0690}" type="slidenum">
              <a:rPr lang="en-US" sz="1600"/>
              <a:pPr/>
              <a:t>6</a:t>
            </a:fld>
            <a:endParaRPr lang="en-US" sz="1600" dirty="0"/>
          </a:p>
        </p:txBody>
      </p:sp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6013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8" name="Picture 7" descr="San Diego O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6182291" cy="3462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41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San Diego, California – April 29, 2015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9FE05-C82E-4253-97C1-825B5B2DF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20240"/>
            <a:ext cx="4343400" cy="455676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en-US" i="1" dirty="0">
              <a:latin typeface="Corbel" pitchFamily="34" charset="0"/>
            </a:endParaRPr>
          </a:p>
          <a:p>
            <a:pPr marL="45720" indent="0">
              <a:buNone/>
            </a:pPr>
            <a:r>
              <a:rPr lang="en-US" i="1" dirty="0">
                <a:latin typeface="Corbel" pitchFamily="34" charset="0"/>
              </a:rPr>
              <a:t>“When I first came on we would always use the 21-foot rule. If they’re within 21 feet, they can be on top of you and stabbing you before you react to that. But now I think they’re trying to extend that distance out even further because I think there is documentation now that someone armed with a knife can literally run up on someone before you’re able to react to that, or already being stabbed.”</a:t>
            </a:r>
          </a:p>
          <a:p>
            <a:pPr marL="45720" indent="0">
              <a:buNone/>
            </a:pPr>
            <a:endParaRPr lang="en-US" sz="2100" i="1" dirty="0">
              <a:latin typeface="Corbel" pitchFamily="34" charset="0"/>
            </a:endParaRPr>
          </a:p>
          <a:p>
            <a:pPr marL="45720" indent="0">
              <a:buNone/>
            </a:pPr>
            <a:r>
              <a:rPr lang="en-US" dirty="0">
                <a:latin typeface="Corbel" pitchFamily="34" charset="0"/>
              </a:rPr>
              <a:t>- San Diego Officer Neal Browder, in a statement to investigators regarding his April 2015 officer-involved shooting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124200" cy="609600"/>
          </a:xfrm>
        </p:spPr>
        <p:txBody>
          <a:bodyPr>
            <a:normAutofit/>
          </a:bodyPr>
          <a:lstStyle/>
          <a:p>
            <a:r>
              <a:rPr lang="en-US" dirty="0">
                <a:latin typeface="Corbel" pitchFamily="34" charset="0"/>
              </a:rPr>
              <a:t>“21-foot rule”</a:t>
            </a:r>
          </a:p>
        </p:txBody>
      </p:sp>
      <p:pic>
        <p:nvPicPr>
          <p:cNvPr id="5124" name="Picture 4" descr="https://kpbs.media.clients.ellingtoncms.com/img/photos/2016/01/15/fdefa3d2-4873-46db-af94-8fca09f52f80_1_t1200.png?57a0c2296240c280e9492005c3cad63e7cbe80f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7224" r="27742"/>
          <a:stretch>
            <a:fillRect/>
          </a:stretch>
        </p:blipFill>
        <p:spPr bwMode="auto">
          <a:xfrm>
            <a:off x="5205884" y="2110154"/>
            <a:ext cx="3244780" cy="405289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B75E35B-C750-469B-A820-5E869B4D0690}" type="slidenum">
              <a:rPr lang="en-US" sz="1600"/>
              <a:pPr/>
              <a:t>7</a:t>
            </a:fld>
            <a:endParaRPr lang="en-US" sz="1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83515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Operational Tactics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EAE6E-F470-44CB-A487-4001BD20C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2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DCD-9A84-4917-A772-987FDFFC8B28}" type="slidenum">
              <a:rPr lang="en-US" sz="1600"/>
              <a:pPr/>
              <a:t>8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16002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Pre-Response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dirty="0">
                <a:ea typeface="+mn-ea"/>
              </a:rPr>
              <a:t>Collect </a:t>
            </a:r>
            <a:br>
              <a:rPr lang="en-US" sz="3600" b="1" dirty="0">
                <a:ea typeface="+mn-ea"/>
              </a:rPr>
            </a:br>
            <a:r>
              <a:rPr lang="en-US" sz="3600" b="1" dirty="0">
                <a:ea typeface="+mn-ea"/>
              </a:rPr>
              <a:t>information</a:t>
            </a: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1054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i="1"/>
              <a:t>Step 1 of the Critical-</a:t>
            </a:r>
            <a:br>
              <a:rPr lang="en-US" sz="2800" b="1" i="1"/>
            </a:br>
            <a:r>
              <a:rPr lang="en-US" sz="2800" b="1" i="1"/>
              <a:t>Decision Making Model</a:t>
            </a:r>
          </a:p>
        </p:txBody>
      </p:sp>
      <p:grpSp>
        <p:nvGrpSpPr>
          <p:cNvPr id="5" name="Group 13"/>
          <p:cNvGrpSpPr/>
          <p:nvPr/>
        </p:nvGrpSpPr>
        <p:grpSpPr>
          <a:xfrm>
            <a:off x="4800600" y="2133600"/>
            <a:ext cx="3952875" cy="3787775"/>
            <a:chOff x="457200" y="2438400"/>
            <a:chExt cx="3952875" cy="3787775"/>
          </a:xfrm>
        </p:grpSpPr>
        <p:pic>
          <p:nvPicPr>
            <p:cNvPr id="15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57200" y="24384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l="33903" t="20136" r="34829" b="58680"/>
            <a:stretch>
              <a:fillRect/>
            </a:stretch>
          </p:blipFill>
          <p:spPr bwMode="auto">
            <a:xfrm>
              <a:off x="1797050" y="2438400"/>
              <a:ext cx="1236663" cy="100488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8C7C45-C26B-4921-9FF9-0127E7593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D10-F06E-4490-9822-A410DC150E73}" type="slidenum">
              <a:rPr lang="en-US" sz="1600"/>
              <a:pPr/>
              <a:t>9</a:t>
            </a:fld>
            <a:endParaRPr lang="en-US" sz="1600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2514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Pre-Response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Collect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/>
              <a:t>“</a:t>
            </a:r>
            <a:r>
              <a:rPr lang="en-US" sz="3600" b="1" dirty="0"/>
              <a:t>Tactical pause</a:t>
            </a:r>
            <a:r>
              <a:rPr lang="en-US" altLang="en-US" sz="3600" b="1" dirty="0"/>
              <a:t>”</a:t>
            </a:r>
            <a:r>
              <a:rPr lang="en-US" sz="3600" b="1" dirty="0"/>
              <a:t> (when possible)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Operational Tactics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A2034-F783-4455-9F81-9BB54876B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1049</Words>
  <Application>Microsoft Office PowerPoint</Application>
  <PresentationFormat>On-screen Show (4:3)</PresentationFormat>
  <Paragraphs>326</Paragraphs>
  <Slides>38</Slides>
  <Notes>33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MS PGothic</vt:lpstr>
      <vt:lpstr>Arial</vt:lpstr>
      <vt:lpstr>Bookman Old Style</vt:lpstr>
      <vt:lpstr>Calibri</vt:lpstr>
      <vt:lpstr>Cambria</vt:lpstr>
      <vt:lpstr>Corbel</vt:lpstr>
      <vt:lpstr>Gill Sans MT</vt:lpstr>
      <vt:lpstr>Wingdings</vt:lpstr>
      <vt:lpstr>Wingdings 2</vt:lpstr>
      <vt:lpstr>Wingdings 3</vt:lpstr>
      <vt:lpstr>Origin</vt:lpstr>
      <vt:lpstr>PowerPoint Presentation</vt:lpstr>
      <vt:lpstr>Operational Tactics</vt:lpstr>
      <vt:lpstr>Operational Tactics</vt:lpstr>
      <vt:lpstr>Operational Tactics</vt:lpstr>
      <vt:lpstr>Operational Tactics</vt:lpstr>
      <vt:lpstr>Operational Tactics</vt:lpstr>
      <vt:lpstr>“21-foot rule”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  <vt:lpstr>Operational Tactics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1047</cp:revision>
  <dcterms:created xsi:type="dcterms:W3CDTF">2013-08-22T12:46:31Z</dcterms:created>
  <dcterms:modified xsi:type="dcterms:W3CDTF">2018-10-25T18:55:53Z</dcterms:modified>
</cp:coreProperties>
</file>