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48"/>
  </p:notesMasterIdLst>
  <p:handoutMasterIdLst>
    <p:handoutMasterId r:id="rId49"/>
  </p:handoutMasterIdLst>
  <p:sldIdLst>
    <p:sldId id="464" r:id="rId2"/>
    <p:sldId id="455" r:id="rId3"/>
    <p:sldId id="453" r:id="rId4"/>
    <p:sldId id="454" r:id="rId5"/>
    <p:sldId id="441" r:id="rId6"/>
    <p:sldId id="442" r:id="rId7"/>
    <p:sldId id="444" r:id="rId8"/>
    <p:sldId id="445" r:id="rId9"/>
    <p:sldId id="446" r:id="rId10"/>
    <p:sldId id="452" r:id="rId11"/>
    <p:sldId id="468" r:id="rId12"/>
    <p:sldId id="466" r:id="rId13"/>
    <p:sldId id="467" r:id="rId14"/>
    <p:sldId id="448" r:id="rId15"/>
    <p:sldId id="449" r:id="rId16"/>
    <p:sldId id="450" r:id="rId17"/>
    <p:sldId id="451" r:id="rId18"/>
    <p:sldId id="465" r:id="rId19"/>
    <p:sldId id="408" r:id="rId20"/>
    <p:sldId id="409" r:id="rId21"/>
    <p:sldId id="410" r:id="rId22"/>
    <p:sldId id="413" r:id="rId23"/>
    <p:sldId id="411" r:id="rId24"/>
    <p:sldId id="414" r:id="rId25"/>
    <p:sldId id="415" r:id="rId26"/>
    <p:sldId id="431" r:id="rId27"/>
    <p:sldId id="416" r:id="rId28"/>
    <p:sldId id="417" r:id="rId29"/>
    <p:sldId id="418" r:id="rId30"/>
    <p:sldId id="419" r:id="rId31"/>
    <p:sldId id="421" r:id="rId32"/>
    <p:sldId id="422" r:id="rId33"/>
    <p:sldId id="423" r:id="rId34"/>
    <p:sldId id="436" r:id="rId35"/>
    <p:sldId id="433" r:id="rId36"/>
    <p:sldId id="434" r:id="rId37"/>
    <p:sldId id="437" r:id="rId38"/>
    <p:sldId id="427" r:id="rId39"/>
    <p:sldId id="435" r:id="rId40"/>
    <p:sldId id="456" r:id="rId41"/>
    <p:sldId id="458" r:id="rId42"/>
    <p:sldId id="460" r:id="rId43"/>
    <p:sldId id="457" r:id="rId44"/>
    <p:sldId id="463" r:id="rId45"/>
    <p:sldId id="438" r:id="rId46"/>
    <p:sldId id="439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orison" initials="KM" lastIdx="9" clrIdx="0">
    <p:extLst>
      <p:ext uri="{19B8F6BF-5375-455C-9EA6-DF929625EA0E}">
        <p15:presenceInfo xmlns:p15="http://schemas.microsoft.com/office/powerpoint/2012/main" userId="S-1-5-21-612387431-141433911-832717053-3670" providerId="AD"/>
      </p:ext>
    </p:extLst>
  </p:cmAuthor>
  <p:cmAuthor id="2" name="mharman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0" d="100"/>
          <a:sy n="80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8"/>
    </p:cViewPr>
  </p:sorterViewPr>
  <p:notesViewPr>
    <p:cSldViewPr>
      <p:cViewPr varScale="1">
        <p:scale>
          <a:sx n="68" d="100"/>
          <a:sy n="68" d="100"/>
        </p:scale>
        <p:origin x="-328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F61FB3F-616A-42AA-AD31-74238A6199B7}" type="datetimeFigureOut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9D0159-B726-4E4C-B323-ADB5FB5B9D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21366A4-52DE-4C9D-B891-A943EB9AEFC4}" type="datetimeFigureOut">
              <a:rPr lang="en-US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2964ADB-BF17-4411-ABCA-0FC7E19636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7121-4DAD-4A97-80BA-6163D241635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Link to video: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https://www.youtube.com/watch?v=58FfkuJZRJE </a:t>
            </a:r>
            <a:endParaRPr 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D06143-0E6B-4CA3-B3A4-6212A27651B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E253F-ABC1-4D54-B7E2-E329B6A6B87A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4EF47-6E51-4FA0-BE53-42DE756FEC3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B5203D-5423-45B9-8B2E-E1421495EBF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Link to video: https://www.youtube.com/watch?v=jizOcTUlfV4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D06143-0E6B-4CA3-B3A4-6212A27651B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ACEDA-6CBC-4A17-8A81-D201ABA4C83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18E15-278B-45B5-B484-E893F298D51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40FBFF-E628-47A4-BD7C-A26F257C1CA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A36B8C-7DB9-4353-9D16-EF83F0382A9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05ECFE-F311-4389-8303-25337D68C50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Link: https://www.youtube.com/watch?v=-W08Y2moPrA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64ADB-BF17-4411-ABCA-0FC7E19636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57CD05-7BA2-43F5-A8F1-3DC3B62F722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20F845-0212-4449-A5D1-035E6167C0B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en-US" dirty="0"/>
              <a:t>Link to video: https://www.youtube.com/watch?v=ApvEhdSjP2g</a:t>
            </a:r>
          </a:p>
          <a:p>
            <a:pPr defTabSz="930275">
              <a:spcBef>
                <a:spcPct val="0"/>
              </a:spcBef>
            </a:pPr>
            <a:r>
              <a:rPr lang="en-US" b="1" dirty="0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4B021D-843F-448C-B40C-D83B35CE871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42E818-75F1-4D18-B5AD-7B49149FFD5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F3F533-836F-4675-8D60-8C9D81C978B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168A20-E313-4767-837E-F6584CE12B7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FDB3AB-6F07-41DF-9BEB-77FD7BFB04A6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38EE79-AA59-40C1-A8F3-D5A7F3C4AF31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58D3F5-5977-4EEA-B004-E2390FCF390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9B7B91-AA65-4241-9CFC-918D1529A22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29BF1A-FFD9-43CF-814B-DD3559CC113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1D882F-B50A-4D94-8629-4B8F1591D771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A9D7A2-7E76-446C-BD76-210BEC43E5DA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 dirty="0"/>
          </a:p>
          <a:p>
            <a:pPr defTabSz="930275">
              <a:spcBef>
                <a:spcPct val="0"/>
              </a:spcBef>
            </a:pPr>
            <a:r>
              <a:rPr lang="en-US" b="1" dirty="0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A3D41A-29CA-414E-8246-441400CABF44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Link to video: https://www.youtube.com/watch?v=MzbVm9UdSFg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C198D-B033-487A-A89F-4B41BE1B5278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ACCB3A-D9A2-4497-98C0-CB5BDF09B7BA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9E5BB0-4313-4695-B698-E4B4F99024F6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62346E-9C98-45DB-B5C3-65A51CA5236E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753AC4-F3E2-4E19-B821-BEC73512961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9C4F4-ADF1-4483-A3AD-291700EF56C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F85CE5-D9EA-4873-BA5E-23792E20FF5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ED578A-3D45-4214-8F60-90E1080C863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9199E-A4A9-46BB-B1AC-B677E0D9389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E253F-ABC1-4D54-B7E2-E329B6A6B87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655D3AF-9057-4FAE-BF47-F01E5608FFA6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3E5C4A8-A0D0-4062-A283-B42A05319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11C5-AE21-4FE4-B85D-EE9923DC4FF1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36457-EF14-45DF-8461-223E9DF1B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1699-075D-4F15-B673-2F2DACBBCEDA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D839-BC26-4022-BE60-8ECAB79D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Tactical </a:t>
            </a:r>
            <a:br>
              <a:rPr lang="en-US" dirty="0"/>
            </a:br>
            <a:r>
              <a:rPr lang="en-US" dirty="0"/>
              <a:t>Communications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1BF09A9-2267-41DB-9407-303BC70BE64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816E32-74DD-4B76-B96B-6B0F7D1ED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AAC8-2A35-44D1-8C56-B523EFA33345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53B5-ABF0-4C9B-8E8F-297959F47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70885-DB58-46D6-98DA-4E3B547970C7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1A983-B119-48AD-A83F-2409D32B5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9A9-2267-41DB-9407-303BC70BE646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32-74DD-4B76-B96B-6B0F7D1ED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6182530-9FF7-496E-A780-3100FEA862E4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372073C-7CBB-4EFF-9347-37461A20F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33AB-E6DF-4969-9C82-C507FB80FBBB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0BC5-5107-4EFD-B790-22FCF2118A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215-9912-48AF-9458-78A3340A4C20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8A53-8023-44F2-88BE-503E6E56F5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15E7-73E9-4AAB-95A6-581A08365629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9534-44F5-4D5C-B080-00B13E35D3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9C69-6D79-4F06-928E-0C02B10678E4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0A8A-F166-4CD1-A8C2-84F4516EF4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AFBC-DB04-4DF1-9EA2-5919615CE543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8548-2E6F-417E-99AB-AC72C0526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670-D722-4E0D-A2F4-31137D78F2E2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67B5-3F6D-4111-8456-6B4B3A82A6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9542A4-31CF-4C5B-8CB0-404615B3146F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002F50-D518-4EB2-A8D2-2DEA9C0E82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25" r:id="rId12"/>
    <p:sldLayoutId id="2147483826" r:id="rId13"/>
    <p:sldLayoutId id="2147483827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mcginty\Documents\UOF%20videos\Training%20Guide\Videos%20for%20training%20guide\Coeur%20d'Alene%20ID.mp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mcginty\Documents\UOF%20videos\Training%20Guide\Videos%20for%20training%20guide\Coeur%20d'Alene%20ID.mp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200" y="5181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Tactical Communications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B606A-59B1-4700-A8DB-BAE805E94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219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F21-E237-44DC-9023-D0E556A4A572}" type="slidenum">
              <a:rPr lang="en-US" sz="1600"/>
              <a:pPr/>
              <a:t>10</a:t>
            </a:fld>
            <a:endParaRPr lang="en-US" sz="1600" dirty="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828800" y="5943600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Columbia, SC</a:t>
            </a:r>
          </a:p>
        </p:txBody>
      </p:sp>
      <p:pic>
        <p:nvPicPr>
          <p:cNvPr id="9" name="Picture 8" descr="Columbia 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905000"/>
            <a:ext cx="6977600" cy="382086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66FB9B-A890-4DEF-AA83-24B29C91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A4C-DE05-4F83-8164-75D852E20201}" type="slidenum">
              <a:rPr lang="en-US" sz="1600"/>
              <a:pPr/>
              <a:t>11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How To Approach Persons in Crisis – Some Practical Tips and Techniques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Request backup &amp; specialized help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Don</a:t>
            </a:r>
            <a:r>
              <a:rPr lang="en-US" altLang="en-US" sz="3000" dirty="0"/>
              <a:t>’</a:t>
            </a:r>
            <a:r>
              <a:rPr lang="en-US" sz="3000" dirty="0"/>
              <a:t>t rush (unless immediate action is needed)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Continually assess and re-assess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Be aware of </a:t>
            </a:r>
            <a:r>
              <a:rPr lang="en-US" altLang="en-US" sz="3000" dirty="0"/>
              <a:t>“</a:t>
            </a:r>
            <a:r>
              <a:rPr lang="en-US" sz="3000" dirty="0"/>
              <a:t>hot buttons</a:t>
            </a:r>
            <a:r>
              <a:rPr lang="en-US" altLang="en-US" sz="3000" dirty="0"/>
              <a:t>”</a:t>
            </a:r>
            <a:r>
              <a:rPr lang="en-US" sz="3000" dirty="0"/>
              <a:t> and </a:t>
            </a:r>
            <a:r>
              <a:rPr lang="en-US" altLang="en-US" sz="3000" dirty="0"/>
              <a:t>“</a:t>
            </a:r>
            <a:r>
              <a:rPr lang="en-US" sz="3000" dirty="0"/>
              <a:t>hooks</a:t>
            </a:r>
            <a:r>
              <a:rPr lang="en-US" altLang="en-US" sz="3000" dirty="0"/>
              <a:t>”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Consider </a:t>
            </a:r>
            <a:r>
              <a:rPr lang="en-US" altLang="en-US" sz="3000" dirty="0"/>
              <a:t>“</a:t>
            </a:r>
            <a:r>
              <a:rPr lang="en-US" sz="3000" dirty="0"/>
              <a:t>doing the opposite"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Always be respectful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4A1F59-BAB9-46CB-8B0D-3B8EEC76B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C2A6-B2FB-437E-8009-07BC3BCD7744}" type="slidenum">
              <a:rPr lang="en-US" sz="1600"/>
              <a:pPr/>
              <a:t>12</a:t>
            </a:fld>
            <a:endParaRPr lang="en-US" sz="1600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b="1" u="sng" dirty="0">
                <a:latin typeface="Corbel" panose="020B0503020204020204" pitchFamily="34" charset="0"/>
              </a:rPr>
              <a:t>Perfect 10</a:t>
            </a:r>
          </a:p>
          <a:p>
            <a:pPr marL="0" indent="0">
              <a:buNone/>
            </a:pPr>
            <a:endParaRPr lang="en-US" sz="38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3800" b="1" dirty="0">
                <a:latin typeface="Corbel" panose="020B0503020204020204" pitchFamily="34" charset="0"/>
              </a:rPr>
              <a:t>“At the moment of birth everyone is a perfect 10, but once you enter this world, deduct 3 because life is only temporary. If you are born into a dysfunctional family, deduct another 3 because you will have very few role models in your life that will help keep you on the straight and narrow. If you are poor or a member of a minority group, deduct another 3 because many doors that lead to success will not be open to you. That takes the person who was once a perfect 10 down to 1. The 1 represents that person’s dignity and self-respect. 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BC2D1-BB58-450E-B168-CDE28BA60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C2A6-B2FB-437E-8009-07BC3BCD7744}" type="slidenum">
              <a:rPr lang="en-US" sz="1600"/>
              <a:pPr/>
              <a:t>13</a:t>
            </a:fld>
            <a:endParaRPr lang="en-US" sz="1600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800" b="1" dirty="0">
                <a:latin typeface="Corbel" panose="020B0503020204020204" pitchFamily="34" charset="0"/>
              </a:rPr>
              <a:t>…As a police officer, do what you have to do to make an arrest or defuse a situation, but </a:t>
            </a:r>
            <a:r>
              <a:rPr lang="en-US" sz="3800" b="1" i="1" dirty="0">
                <a:latin typeface="Corbel" panose="020B0503020204020204" pitchFamily="34" charset="0"/>
              </a:rPr>
              <a:t>never</a:t>
            </a:r>
            <a:r>
              <a:rPr lang="en-US" sz="3800" b="1" dirty="0">
                <a:latin typeface="Corbel" panose="020B0503020204020204" pitchFamily="34" charset="0"/>
              </a:rPr>
              <a:t> do anything that takes away that person’s 1, because that is all they have left and they will fight you to hold on to it.”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rbel" panose="020B0503020204020204" pitchFamily="34" charset="0"/>
              </a:rPr>
              <a:t>- Retired Philadelphia Police Commissioner Charles Ramsey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2A366-D8A9-4128-8EA0-0AFFEE296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C2A6-B2FB-437E-8009-07BC3BCD7744}" type="slidenum">
              <a:rPr lang="en-US" sz="1600"/>
              <a:pPr/>
              <a:t>14</a:t>
            </a:fld>
            <a:endParaRPr lang="en-US" sz="1600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/>
          <a:lstStyle/>
          <a:p>
            <a:r>
              <a:rPr lang="en-US" sz="3800" b="1" dirty="0"/>
              <a:t>Your Goal: Make a Connection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2743200"/>
            <a:ext cx="508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83C33C-B61D-42D3-AD63-16F945DF2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6B14-9A61-4702-A113-569F361A4387}" type="slidenum">
              <a:rPr lang="en-US" sz="1600"/>
              <a:pPr/>
              <a:t>15</a:t>
            </a:fld>
            <a:endParaRPr lang="en-US" sz="1600" dirty="0"/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3600" b="1" dirty="0"/>
              <a:t>Behavioral Change Staircase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752600" y="61722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 dirty="0"/>
              <a:t>Adapted from FBI Behavioral Change Stairway Model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2362200"/>
            <a:ext cx="54102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ECD2C6-C71C-477A-B369-B08184855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CDC8-7B3C-4B09-B999-62AF9A3E8B51}" type="slidenum">
              <a:rPr lang="en-US" sz="1600"/>
              <a:pPr/>
              <a:t>16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800600"/>
          </a:xfrm>
        </p:spPr>
        <p:txBody>
          <a:bodyPr/>
          <a:lstStyle/>
          <a:p>
            <a:r>
              <a:rPr lang="en-US" sz="3600" b="1" dirty="0"/>
              <a:t>Some Things Not To Do</a:t>
            </a:r>
          </a:p>
          <a:p>
            <a:pPr lvl="1"/>
            <a:r>
              <a:rPr lang="en-US" sz="3200" dirty="0"/>
              <a:t>Don</a:t>
            </a:r>
            <a:r>
              <a:rPr lang="en-US" altLang="en-US" sz="3200" dirty="0"/>
              <a:t>’</a:t>
            </a:r>
            <a:r>
              <a:rPr lang="en-US" sz="3200" dirty="0"/>
              <a:t>t join in the person</a:t>
            </a:r>
            <a:r>
              <a:rPr lang="en-US" altLang="en-US" sz="3200" dirty="0"/>
              <a:t>’</a:t>
            </a:r>
            <a:r>
              <a:rPr lang="en-US" sz="3200" dirty="0"/>
              <a:t>s behavior</a:t>
            </a:r>
          </a:p>
          <a:p>
            <a:pPr lvl="1"/>
            <a:r>
              <a:rPr lang="en-US" sz="3200" dirty="0"/>
              <a:t>Don</a:t>
            </a:r>
            <a:r>
              <a:rPr lang="en-US" altLang="en-US" sz="3200" dirty="0"/>
              <a:t>’</a:t>
            </a:r>
            <a:r>
              <a:rPr lang="en-US" sz="3200" dirty="0"/>
              <a:t>t confuse the person</a:t>
            </a:r>
          </a:p>
          <a:p>
            <a:pPr lvl="1"/>
            <a:r>
              <a:rPr lang="en-US" sz="3200" dirty="0"/>
              <a:t>Don</a:t>
            </a:r>
            <a:r>
              <a:rPr lang="en-US" altLang="en-US" sz="3200" dirty="0"/>
              <a:t>’</a:t>
            </a:r>
            <a:r>
              <a:rPr lang="en-US" sz="3200" dirty="0"/>
              <a:t>t diminish the person</a:t>
            </a:r>
          </a:p>
          <a:p>
            <a:pPr lvl="1"/>
            <a:r>
              <a:rPr lang="en-US" sz="3200" dirty="0"/>
              <a:t>Don</a:t>
            </a:r>
            <a:r>
              <a:rPr lang="en-US" altLang="en-US" sz="3200" dirty="0"/>
              <a:t>’</a:t>
            </a:r>
            <a:r>
              <a:rPr lang="en-US" sz="3200" dirty="0"/>
              <a:t>t lie or deceive</a:t>
            </a:r>
          </a:p>
          <a:p>
            <a:pPr lvl="1"/>
            <a:r>
              <a:rPr lang="en-US" sz="3200" dirty="0"/>
              <a:t>Don</a:t>
            </a:r>
            <a:r>
              <a:rPr lang="en-US" altLang="en-US" sz="3200" dirty="0"/>
              <a:t>’</a:t>
            </a:r>
            <a:r>
              <a:rPr lang="en-US" sz="3200" dirty="0"/>
              <a:t>t automatically view non-compliance as a threat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37DB83-0A98-4C77-85B6-859900424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A7E-6FD1-48DC-8BBB-3DC47AC359B4}" type="slidenum">
              <a:rPr lang="en-US" sz="1600"/>
              <a:pPr/>
              <a:t>17</a:t>
            </a:fld>
            <a:endParaRPr lang="en-US" sz="1600" dirty="0"/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790379" cy="2971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11200" b="1" dirty="0">
                <a:latin typeface="Corbel" pitchFamily="34" charset="0"/>
              </a:rPr>
              <a:t>Manage Your own Reactions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0400" dirty="0">
                <a:latin typeface="Corbel" pitchFamily="34" charset="0"/>
              </a:rPr>
              <a:t>Officers can experience similar physiological changes as a subject in crisis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0400" dirty="0">
                <a:latin typeface="Corbel" pitchFamily="34" charset="0"/>
              </a:rPr>
              <a:t>Important to consciously slow your breathing, move slowly and smoothly, stay in control</a:t>
            </a:r>
          </a:p>
          <a:p>
            <a:pPr lvl="1"/>
            <a:endParaRPr lang="en-US" sz="3200" dirty="0"/>
          </a:p>
        </p:txBody>
      </p:sp>
      <p:pic>
        <p:nvPicPr>
          <p:cNvPr id="9" name="Content Placeholder 8" descr="Emotional-Rational Thinking Scale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3825" r="6681"/>
          <a:stretch>
            <a:fillRect/>
          </a:stretch>
        </p:blipFill>
        <p:spPr>
          <a:xfrm>
            <a:off x="5130104" y="1905000"/>
            <a:ext cx="3792910" cy="2447104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06537F-4AC6-4FE5-91AD-4DBE0A6D5D3C}"/>
              </a:ext>
            </a:extLst>
          </p:cNvPr>
          <p:cNvSpPr txBox="1">
            <a:spLocks/>
          </p:cNvSpPr>
          <p:nvPr/>
        </p:nvSpPr>
        <p:spPr>
          <a:xfrm>
            <a:off x="221974" y="4621198"/>
            <a:ext cx="8700052" cy="1439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sz="2600" dirty="0">
                <a:latin typeface="Corbel" pitchFamily="34" charset="0"/>
              </a:rPr>
              <a:t>Control your body language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sz="2600" dirty="0">
                <a:latin typeface="Corbel" pitchFamily="34" charset="0"/>
              </a:rPr>
              <a:t>Your words need to match your demeanor</a:t>
            </a:r>
          </a:p>
          <a:p>
            <a:pPr lvl="1" fontAlgn="auto">
              <a:spcAft>
                <a:spcPts val="0"/>
              </a:spcAft>
            </a:pP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C02BF-F625-4841-89CA-6E5FC2A34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1F21-E237-44DC-9023-D0E556A4A572}" type="slidenum">
              <a:rPr lang="en-US" sz="1600"/>
              <a:pPr/>
              <a:t>18</a:t>
            </a:fld>
            <a:endParaRPr lang="en-US" sz="1600" dirty="0"/>
          </a:p>
        </p:txBody>
      </p:sp>
      <p:pic>
        <p:nvPicPr>
          <p:cNvPr id="4" name="Coeur%20d'Alene%20I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19200" y="1905000"/>
            <a:ext cx="6653328" cy="31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828800" y="5943600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Appleton, WI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2A45A-206B-45C6-B957-AF32EBDD6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C5B6-6818-4395-8037-957C23FDE673}" type="slidenum">
              <a:rPr lang="en-US" sz="1600"/>
              <a:pPr/>
              <a:t>19</a:t>
            </a:fld>
            <a:endParaRPr lang="en-US" sz="1600" dirty="0"/>
          </a:p>
        </p:txBody>
      </p:sp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Active Listening Skills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95709-17BE-42B6-A17E-04737DE87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32-74DD-4B76-B96B-6B0F7D1EDC6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Navy Lighthous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3855" y="1828800"/>
            <a:ext cx="5888904" cy="4327525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ADBCE46-1AED-4558-82DE-B7CAF7C98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2479-580D-4D96-A4B1-6151F51B6AE8}" type="slidenum">
              <a:rPr lang="en-US" sz="1600"/>
              <a:pPr/>
              <a:t>20</a:t>
            </a:fld>
            <a:endParaRPr lang="en-US" sz="1600" dirty="0"/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Active Listening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Follow the 80-20 principle 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81329-CE3C-4769-A55E-41FA22AC7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F712-3584-4400-A445-8988EA22FF1D}" type="slidenum">
              <a:rPr lang="en-US" sz="1600"/>
              <a:pPr/>
              <a:t>21</a:t>
            </a:fld>
            <a:endParaRPr lang="en-US" sz="1600" dirty="0"/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Active Listening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Follow the 80-20 principle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Listen to understand, not just to respond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D9B9C2-57F0-4A50-A133-EA81FE8BA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A97-9345-43EC-89BC-E5DFF20C70CF}" type="slidenum">
              <a:rPr lang="en-US" sz="1600"/>
              <a:pPr/>
              <a:t>22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937760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600" b="1" dirty="0">
                <a:ea typeface="+mn-ea"/>
              </a:rPr>
              <a:t>Active Listening Skills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Follow the 80-20 principle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Listen to understand, not just to respond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b="1" dirty="0">
                <a:ea typeface="+mn-ea"/>
              </a:rPr>
              <a:t>Reduce distractions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b="1" dirty="0">
                <a:ea typeface="+mn-ea"/>
              </a:rPr>
              <a:t>Environmental factors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b="1" dirty="0">
                <a:ea typeface="+mn-ea"/>
              </a:rPr>
              <a:t>Public distractions (people videotaping)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b="1" dirty="0">
                <a:ea typeface="+mn-ea"/>
              </a:rPr>
              <a:t>Fellow officers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b="1" dirty="0">
                <a:ea typeface="+mn-ea"/>
              </a:rPr>
              <a:t>Your radio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800" b="1" dirty="0"/>
              <a:t>Patrol vehicle lights</a:t>
            </a:r>
            <a:endParaRPr lang="en-US" sz="2800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5120B-134F-4C8C-9717-87F6C050E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rPr>
              <a:t>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93776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900" b="1" dirty="0">
                <a:ea typeface="+mn-ea"/>
              </a:rPr>
              <a:t>Active Listening Skills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500" b="1" dirty="0">
                <a:ea typeface="+mn-ea"/>
              </a:rPr>
              <a:t>Follow the 80-20 principle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500" b="1" dirty="0">
                <a:ea typeface="+mn-ea"/>
              </a:rPr>
              <a:t>Listen to understand, not just to respond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500" b="1" dirty="0">
                <a:ea typeface="+mn-ea"/>
              </a:rPr>
              <a:t>Reduce distractions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500" b="1" dirty="0">
                <a:ea typeface="+mn-ea"/>
              </a:rPr>
              <a:t>Demonstrate you are listening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000" b="1" dirty="0">
                <a:ea typeface="+mn-ea"/>
              </a:rPr>
              <a:t>Physical cues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000" b="1" dirty="0">
                <a:ea typeface="+mn-ea"/>
              </a:rPr>
              <a:t>Minimal encouragers 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000" b="1" dirty="0">
                <a:ea typeface="+mn-ea"/>
              </a:rPr>
              <a:t>Summarizing and repeating back 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000" b="1" dirty="0">
                <a:ea typeface="+mn-ea"/>
              </a:rPr>
              <a:t>Acknowledgment </a:t>
            </a:r>
            <a:endParaRPr lang="en-US" sz="30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3237A-C05C-4B8B-9C18-F0E1CB2F8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8005-3719-4486-9D8E-397C13A017BE}" type="slidenum">
              <a:rPr lang="en-US" sz="1600"/>
              <a:pPr/>
              <a:t>24</a:t>
            </a:fld>
            <a:endParaRPr lang="en-US" sz="1600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Active Listening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Follow the 80-20 principle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Listen to understand, not just to respond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Reduce distractions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Demonstrate you are listening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silence to your advantage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8E1BC-71BB-48B5-AF78-12ECED486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DA08-41CA-4D43-9559-474ECEC63816}" type="slidenum">
              <a:rPr lang="en-US" sz="1600"/>
              <a:pPr/>
              <a:t>25</a:t>
            </a:fld>
            <a:endParaRPr lang="en-US" sz="1600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Non-Verbal Communication Skills 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76F59C-63B6-4ACF-B752-0789F8539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B354-0F39-48B9-99B6-16DC7957DAFF}" type="slidenum">
              <a:rPr lang="en-US" sz="1600"/>
              <a:pPr/>
              <a:t>26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0" y="5334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Big Bang Theory of Body Language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4A2D1-BA1D-4422-8C3C-E38E6D45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57" y="1696454"/>
            <a:ext cx="6108475" cy="3429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606285-32BB-4906-91D9-41E266A3F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A914-EEF5-43C0-ABA4-84C2E08402F4}" type="slidenum">
              <a:rPr lang="en-US" sz="1600"/>
              <a:pPr/>
              <a:t>27</a:t>
            </a:fld>
            <a:endParaRPr lang="en-US" sz="1600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Non-Verbal Communication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Project the right body language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Posture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Appearance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Project a sense that you care 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ACF89-5CCE-44E9-A829-958F1348F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19B2-8D16-4AB0-AD9F-3E7126945370}" type="slidenum">
              <a:rPr lang="en-US" sz="1600"/>
              <a:pPr/>
              <a:t>28</a:t>
            </a:fld>
            <a:endParaRPr lang="en-US" sz="1600" dirty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b="1" dirty="0"/>
              <a:t>Non-Verbal Communication Skills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Project the right body language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Make eye contact</a:t>
            </a:r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60BC-31BA-4B33-B80B-FE225906A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0912-771C-45BA-9FCA-34DB15E16EB8}" type="slidenum">
              <a:rPr lang="en-US" sz="1600"/>
              <a:pPr/>
              <a:t>29</a:t>
            </a:fld>
            <a:endParaRPr lang="en-US" sz="1600" dirty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Non-Verbal Communication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Project the right body language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Make eye contact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open-handed gestures</a:t>
            </a:r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9F9F3-71B5-4B9F-98FB-AF0692F8A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1720-48AD-4DAE-97D2-65B91EE94180}" type="slidenum">
              <a:rPr lang="en-US" sz="1600"/>
              <a:pPr/>
              <a:t>3</a:t>
            </a:fld>
            <a:endParaRPr lang="en-US" sz="1600" dirty="0"/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/>
          </a:p>
          <a:p>
            <a:pPr algn="ctr">
              <a:buFont typeface="Wingdings 2" pitchFamily="18" charset="2"/>
              <a:buNone/>
            </a:pPr>
            <a:endParaRPr lang="en-US" b="1"/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</a:rPr>
              <a:t>Question to Consider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0"/>
            <a:ext cx="7620000" cy="3813175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512064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4000" b="1" dirty="0">
                <a:latin typeface="+mn-lt"/>
                <a:ea typeface="+mn-ea"/>
              </a:rPr>
              <a:t>What makes a police officer a good communicator? What attributes and skills must the officer possess?</a:t>
            </a:r>
            <a:br>
              <a:rPr lang="en-US" sz="3600" b="1" dirty="0">
                <a:latin typeface="+mn-lt"/>
                <a:ea typeface="+mn-ea"/>
              </a:rPr>
            </a:br>
            <a:endParaRPr lang="en-US" sz="2400" dirty="0">
              <a:latin typeface="+mn-lt"/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D328A5-5A9E-4196-84F5-AA4C72C93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F380-499B-442D-9C8D-435742B904D3}" type="slidenum">
              <a:rPr lang="en-US" sz="1600"/>
              <a:pPr/>
              <a:t>30</a:t>
            </a:fld>
            <a:endParaRPr lang="en-US" sz="1600" dirty="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Non-Verbal Communication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Project the right body language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Make eye contact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open-handed gestures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Modulate your tone of voice</a:t>
            </a:r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D4F4B-BDCC-4E09-873F-406A7931A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9E11-4701-47BD-881B-8109E0852F97}" type="slidenum">
              <a:rPr lang="en-US" sz="1600"/>
              <a:pPr/>
              <a:t>31</a:t>
            </a:fld>
            <a:endParaRPr lang="en-US" sz="1600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Verbal Communication Skills 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B28212-322B-499F-AD91-D75EB748E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9D31-0BD0-482D-B458-3591FC30A79A}" type="slidenum">
              <a:rPr lang="en-US" sz="1600"/>
              <a:pPr/>
              <a:t>32</a:t>
            </a:fld>
            <a:endParaRPr lang="en-US" sz="1600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Verbal Communication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team concept 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30B08-2F61-4AD1-843F-6FB0F8B1C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3BF6-2BD1-49AA-9404-E837A24B9411}" type="slidenum">
              <a:rPr lang="en-US" sz="1600"/>
              <a:pPr/>
              <a:t>33</a:t>
            </a:fld>
            <a:endParaRPr lang="en-US" sz="1600" dirty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Verbal Communication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team concept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Establish rapport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900" b="1" dirty="0"/>
              <a:t>Introduce yourself, ask the subject’s name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900" b="1" dirty="0"/>
              <a:t>Speak on his/her terms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900" b="1" dirty="0"/>
              <a:t>Be patient and tolerant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900" b="1" dirty="0"/>
              <a:t>Be truthful &amp; don’t over-promise</a:t>
            </a:r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BBF6C4-D4AA-4D58-B70D-357E808C1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FD7C-11C3-472B-B271-DB6A2DA54A17}" type="slidenum">
              <a:rPr lang="en-US" sz="1600"/>
              <a:pPr/>
              <a:t>34</a:t>
            </a:fld>
            <a:endParaRPr lang="en-US" sz="1600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b="1" dirty="0"/>
              <a:t>Verbal Communication Skills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Use team concept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Establish rapport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Ask open-ended questions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8FDD6-E924-49F2-A23C-7810EB168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70C6-4456-4A49-A0A2-AA79E5A4FD6A}" type="slidenum">
              <a:rPr lang="en-US" sz="1600"/>
              <a:pPr/>
              <a:t>35</a:t>
            </a:fld>
            <a:endParaRPr lang="en-US" sz="1600" dirty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Verbal Communication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team concept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Establish rapport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Ask open-ended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Provide clear, single questions / commands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D73CA-E1BF-4479-A73D-4DCACC886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6C64-FC56-4268-81B1-4AFD245FD763}" type="slidenum">
              <a:rPr lang="en-US" sz="1600"/>
              <a:pPr/>
              <a:t>36</a:t>
            </a:fld>
            <a:endParaRPr lang="en-US" sz="1600" dirty="0"/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25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Verbal Communication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Use team concept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Establish rapport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Ask open-ended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Provide clear, single questions / commands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Provide options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941089-44CD-4B5E-B9EF-41C5AB5A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5A4A-3495-4AEF-9C31-E3D351933797}" type="slidenum">
              <a:rPr lang="en-US" sz="1600"/>
              <a:pPr/>
              <a:t>37</a:t>
            </a:fld>
            <a:endParaRPr lang="en-US" sz="1600" dirty="0"/>
          </a:p>
        </p:txBody>
      </p:sp>
      <p:pic>
        <p:nvPicPr>
          <p:cNvPr id="4" name="Coeur%20d'Alene%20I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81200" y="1979665"/>
            <a:ext cx="5410200" cy="341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81200" y="60198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Daytona Beach, FL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0E746-0483-4B20-BA8A-17B669187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42C4-CD35-42E4-ABAA-FF4BC4394AC6}" type="slidenum">
              <a:rPr lang="en-US" sz="1600"/>
              <a:pPr/>
              <a:t>38</a:t>
            </a:fld>
            <a:endParaRPr lang="en-US" sz="1600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625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Emotional Contagion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/>
              <a:t>Your words and actions are contagious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/>
              <a:t>What direction are you taking the encounter?  Toward more chaos or …</a:t>
            </a:r>
          </a:p>
          <a:p>
            <a:pPr lvl="1"/>
            <a:endParaRPr lang="en-US" sz="3600" b="1" dirty="0"/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pPr algn="r">
              <a:buFont typeface="Wingdings 2" pitchFamily="18" charset="2"/>
              <a:buNone/>
            </a:pPr>
            <a:endParaRPr lang="en-US" sz="2000" i="1" dirty="0"/>
          </a:p>
          <a:p>
            <a:pPr algn="r">
              <a:buFont typeface="Wingdings 2" pitchFamily="18" charset="2"/>
              <a:buNone/>
            </a:pPr>
            <a:r>
              <a:rPr lang="en-US" sz="2000" i="1" dirty="0"/>
              <a:t>Concept courtesy of Det. Jeff Thompson, NYPD</a:t>
            </a:r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3886200"/>
            <a:ext cx="7315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Voluntary Compliance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30BE0D-6667-4159-BD30-5D669C556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686B-7703-46D0-B962-2EE6AEA8355A}" type="slidenum">
              <a:rPr lang="en-US" sz="1600"/>
              <a:pPr/>
              <a:t>39</a:t>
            </a:fld>
            <a:endParaRPr lang="en-US" sz="1600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/>
          </a:p>
          <a:p>
            <a:pPr algn="ctr">
              <a:buFont typeface="Wingdings 2" pitchFamily="18" charset="2"/>
              <a:buNone/>
            </a:pPr>
            <a:endParaRPr lang="en-US" b="1"/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Group Exercise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0"/>
            <a:ext cx="7620000" cy="3813175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511175" indent="-51435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4000" b="1" dirty="0"/>
              <a:t>What</a:t>
            </a:r>
            <a:r>
              <a:rPr lang="en-US" altLang="en-US" sz="4000" b="1" dirty="0"/>
              <a:t>’</a:t>
            </a:r>
            <a:r>
              <a:rPr lang="en-US" sz="4000" b="1" dirty="0"/>
              <a:t>s wrong with these phrases?</a:t>
            </a:r>
          </a:p>
          <a:p>
            <a:pPr marL="511175" indent="-51435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4000" b="1" dirty="0"/>
              <a:t>What are better alternative statements?</a:t>
            </a:r>
            <a:br>
              <a:rPr lang="en-US" sz="3600" b="1" dirty="0"/>
            </a:br>
            <a:endParaRPr lang="en-US" sz="2400" dirty="0"/>
          </a:p>
          <a:p>
            <a:pPr marL="511175" indent="-514350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A826D7-1FA4-4A09-86EF-23B683CD1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EB8-3B10-4C35-B034-8D1A41769783}" type="slidenum">
              <a:rPr lang="en-US" sz="1600"/>
              <a:pPr/>
              <a:t>4</a:t>
            </a:fld>
            <a:endParaRPr lang="en-US" sz="1600" dirty="0"/>
          </a:p>
        </p:txBody>
      </p:sp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/>
          </a:p>
          <a:p>
            <a:pPr algn="ctr">
              <a:buFont typeface="Wingdings 2" pitchFamily="18" charset="2"/>
              <a:buNone/>
            </a:pPr>
            <a:endParaRPr lang="en-US" b="1"/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</a:rPr>
              <a:t>Five Universal Truths of Human Interaction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362200"/>
            <a:ext cx="7543800" cy="3813175"/>
          </a:xfrm>
          <a:prstGeom prst="rect">
            <a:avLst/>
          </a:prstGeom>
        </p:spPr>
        <p:txBody>
          <a:bodyPr lIns="54864" tIns="91440">
            <a:normAutofit fontScale="85000" lnSpcReduction="20000"/>
          </a:bodyPr>
          <a:lstStyle/>
          <a:p>
            <a:pPr marL="633222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500" b="1" dirty="0">
                <a:latin typeface="+mn-lt"/>
                <a:ea typeface="+mn-ea"/>
              </a:rPr>
              <a:t>People feel the need to be respected </a:t>
            </a:r>
          </a:p>
          <a:p>
            <a:pPr marL="633222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500" b="1" dirty="0">
                <a:latin typeface="+mn-lt"/>
                <a:ea typeface="+mn-ea"/>
              </a:rPr>
              <a:t>People would rather be asked than be told</a:t>
            </a:r>
          </a:p>
          <a:p>
            <a:pPr marL="633222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500" b="1" dirty="0">
                <a:latin typeface="+mn-lt"/>
                <a:ea typeface="+mn-ea"/>
              </a:rPr>
              <a:t>People have a desire to know </a:t>
            </a:r>
            <a:r>
              <a:rPr lang="en-US" sz="3500" b="1" u="sng" dirty="0">
                <a:latin typeface="+mn-lt"/>
                <a:ea typeface="+mn-ea"/>
              </a:rPr>
              <a:t>why</a:t>
            </a:r>
          </a:p>
          <a:p>
            <a:pPr marL="633222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500" b="1" dirty="0">
                <a:latin typeface="+mn-lt"/>
                <a:ea typeface="+mn-ea"/>
              </a:rPr>
              <a:t>People prefer to have options over threats</a:t>
            </a:r>
          </a:p>
          <a:p>
            <a:pPr marL="633222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3500" b="1" dirty="0">
                <a:latin typeface="+mn-lt"/>
                <a:ea typeface="+mn-ea"/>
              </a:rPr>
              <a:t>People want to have a second chance</a:t>
            </a:r>
          </a:p>
          <a:p>
            <a:pPr marL="633222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+mn-lt"/>
              <a:ea typeface="+mn-ea"/>
            </a:endParaRPr>
          </a:p>
          <a:p>
            <a:pPr marL="633222" algn="r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US" sz="2400" i="1" dirty="0">
                <a:latin typeface="+mn-lt"/>
                <a:ea typeface="+mn-ea"/>
              </a:rPr>
              <a:t>Source: Dr. George Thompson, Verbal Judo Institute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400" dirty="0">
              <a:latin typeface="+mn-lt"/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6C9328-6D24-4F8E-AA2E-4C32A8FE7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32-74DD-4B76-B96B-6B0F7D1EDC6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C00000"/>
                </a:solidFill>
              </a:rPr>
              <a:t>Group Exercise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Phrase: “Come here!”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Alternatives: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“Can I ask you a question?”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“Can you tell me about it?”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“I want to know what’s going on.”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06CB8-EB45-4C6F-B595-1A2DF5EC7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32-74DD-4B76-B96B-6B0F7D1EDC6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C00000"/>
                </a:solidFill>
              </a:rPr>
              <a:t>Group Exercise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Phrase: “Calm down!”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Alternatives: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“Talk to me.”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“It will be all right.”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“I can hear how angry/upset you are.”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7BDE5-A989-478C-B578-C1564B0D3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32-74DD-4B76-B96B-6B0F7D1EDC6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625975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C00000"/>
                </a:solidFill>
              </a:rPr>
              <a:t>Group Exercise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Phrase: “What’s your problem?”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Alternatives: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“How can I help you?”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“What can I do for you?”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C746B-984A-4E47-BD16-4FE3326F8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32-74DD-4B76-B96B-6B0F7D1EDC6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C00000"/>
                </a:solidFill>
              </a:rPr>
              <a:t>Group Exercise</a:t>
            </a:r>
          </a:p>
          <a:p>
            <a:pPr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Phrase: “You should/should not do…”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Alternatives: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“What do you want to do?”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“What options have you considered?”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“Have you thought about …?”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EF4EF3-507D-4081-8FF9-3D1DD70F7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32-74DD-4B76-B96B-6B0F7D1EDC6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C00000"/>
                </a:solidFill>
              </a:rPr>
              <a:t>Group Exercise</a:t>
            </a:r>
          </a:p>
          <a:p>
            <a:pPr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Phrase: “Drop the knife! Drop the knife! Drop the knife!”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Alternatives: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“Why don’t you put down the knife and we can talk?”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“Why are you holding the knife?”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“I’m concerned when you carry that knife – you might hurt yourself or someone else.”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“What can I do for you? I’m here to help you. But I need you to drop the knife.”</a:t>
            </a:r>
          </a:p>
          <a:p>
            <a:pPr lvl="1"/>
            <a:endParaRPr lang="en-US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C37D8-D6F9-4F11-B0C7-E645ED6A4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7FF-62F7-4B97-8F03-65AA12EFB6B1}" type="slidenum">
              <a:rPr lang="en-US" sz="1600"/>
              <a:pPr/>
              <a:t>45</a:t>
            </a:fld>
            <a:endParaRPr lang="en-US" sz="1600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b="1" dirty="0"/>
              <a:t>Quick Recap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Active listening – listening to understand (not just to respond)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Non-verbal communications are key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Dialogue, not debate – through open-ended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/>
              <a:t>Emotional contagion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AFFE-6E34-48E0-857A-1F76BAF9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0D4A-BAE6-40A1-809A-A4C8E6ECE90D}" type="slidenum">
              <a:rPr lang="en-US" sz="1600"/>
              <a:pPr/>
              <a:t>46</a:t>
            </a:fld>
            <a:endParaRPr lang="en-US" sz="1600" dirty="0"/>
          </a:p>
        </p:txBody>
      </p:sp>
      <p:sp>
        <p:nvSpPr>
          <p:cNvPr id="33794" name="Content Placeholder 1"/>
          <p:cNvSpPr txBox="1">
            <a:spLocks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Thoughts?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Questions?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Observations?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6CA5BF-3F1B-41CF-8D3C-510945AAA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02F8-7411-4CB3-8FAA-D37090C65872}" type="slidenum">
              <a:rPr lang="en-US" sz="2500"/>
              <a:pPr/>
              <a:t>5</a:t>
            </a:fld>
            <a:endParaRPr lang="en-US" sz="250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/>
          </a:p>
          <a:p>
            <a:pPr algn="ctr">
              <a:buFont typeface="Wingdings 2" pitchFamily="18" charset="2"/>
              <a:buNone/>
            </a:pPr>
            <a:endParaRPr lang="en-US" b="1"/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Crisis Intervention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1"/>
            <a:ext cx="7772400" cy="3352800"/>
          </a:xfrm>
          <a:prstGeom prst="rect">
            <a:avLst/>
          </a:prstGeom>
        </p:spPr>
        <p:txBody>
          <a:bodyPr lIns="54864" tIns="91440">
            <a:normAutofit fontScale="92500" lnSpcReduction="10000"/>
          </a:bodyPr>
          <a:lstStyle/>
          <a:p>
            <a:pPr marL="511175" indent="-51435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4000" b="1" dirty="0"/>
              <a:t>A process to assist individuals in finding safe and productive outcomes to unsettling events</a:t>
            </a:r>
          </a:p>
          <a:p>
            <a:pPr marL="511175" indent="-514350">
              <a:spcAft>
                <a:spcPts val="600"/>
              </a:spcAft>
              <a:buClr>
                <a:schemeClr val="accent1"/>
              </a:buClr>
              <a:buSzPct val="80000"/>
            </a:pPr>
            <a:br>
              <a:rPr lang="en-US" sz="3600" b="1" dirty="0"/>
            </a:br>
            <a:endParaRPr lang="en-US" sz="3600" b="1" dirty="0"/>
          </a:p>
          <a:p>
            <a:pPr marL="511175" indent="-514350" algn="r"/>
            <a:r>
              <a:rPr lang="en-US" i="1" dirty="0"/>
              <a:t>Adapted from Police Training Institute</a:t>
            </a:r>
          </a:p>
          <a:p>
            <a:pPr marL="511175" indent="-514350" algn="r"/>
            <a:r>
              <a:rPr lang="en-US" i="1" dirty="0"/>
              <a:t>University of Illinois</a:t>
            </a:r>
            <a:endParaRPr lang="en-US" sz="3500" b="1" dirty="0"/>
          </a:p>
          <a:p>
            <a:pPr marL="511175" indent="-514350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511175" indent="-514350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541E2-CDA3-4B25-A77A-2D2E2D777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CCCB-167D-4862-9A73-5524F224BE2F}" type="slidenum">
              <a:rPr lang="en-US" sz="1600"/>
              <a:pPr/>
              <a:t>6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Two Principles Guiding Your Response</a:t>
            </a:r>
          </a:p>
          <a:p>
            <a:pPr marL="731520" lvl="1" indent="-274320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>
                <a:ea typeface="+mn-ea"/>
              </a:rPr>
              <a:t>Your mission is not to diagnose or treat/solve underlying issues</a:t>
            </a:r>
          </a:p>
          <a:p>
            <a:pPr marL="731520" lvl="1" indent="-274320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>
                <a:ea typeface="+mn-ea"/>
              </a:rPr>
              <a:t>Your top priority is to verbally </a:t>
            </a:r>
            <a:r>
              <a:rPr lang="en-US" sz="3600" u="sng" dirty="0">
                <a:ea typeface="+mn-ea"/>
              </a:rPr>
              <a:t>defuse and stabilize</a:t>
            </a:r>
            <a:r>
              <a:rPr lang="en-US" sz="3600" dirty="0">
                <a:ea typeface="+mn-ea"/>
              </a:rPr>
              <a:t> the situation, when feasible</a:t>
            </a: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D38DB9-3AD3-4D88-974E-670750AB0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2B1E-83DD-4990-A22A-96EF4B15C4A3}" type="slidenum">
              <a:rPr lang="en-US" sz="1600"/>
              <a:pPr/>
              <a:t>7</a:t>
            </a:fld>
            <a:endParaRPr lang="en-US" sz="1600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Three-Phase Response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Ensure the scene is safe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Try to get the person stabilized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Begin the problem-solving process </a:t>
            </a:r>
            <a:r>
              <a:rPr lang="en-US" sz="3600" i="1" dirty="0"/>
              <a:t>(often by bringing in other resources)</a:t>
            </a:r>
            <a:endParaRPr lang="en-US" sz="3600" i="1" u="sng" dirty="0"/>
          </a:p>
          <a:p>
            <a:pPr algn="r">
              <a:buFont typeface="Wingdings 2" pitchFamily="18" charset="2"/>
              <a:buNone/>
            </a:pPr>
            <a:r>
              <a:rPr lang="en-US" sz="2400" i="1" dirty="0"/>
              <a:t>	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5FEDC-A8AE-4C7F-9635-95BA2D0BF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FCB4-E129-4F2E-A24E-DDB4743F6018}" type="slidenum">
              <a:rPr lang="en-US" sz="1600"/>
              <a:pPr/>
              <a:t>8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800" b="1" dirty="0"/>
              <a:t>Trying to Defuse a Critical Situation Does Not…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Take away your discretion to make an arrest, where probable cause exists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Restrict your ability to use force when faced with an imminent threat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300" b="1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300" b="1" i="1" dirty="0"/>
              <a:t>But </a:t>
            </a:r>
            <a:r>
              <a:rPr lang="en-US" sz="3700" b="1" i="1" dirty="0"/>
              <a:t>these</a:t>
            </a:r>
            <a:r>
              <a:rPr lang="en-US" sz="3300" b="1" i="1" dirty="0"/>
              <a:t> should be considered last resorts whenever possible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/>
              <a:t>		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3D2A34-9CCD-4C24-BF14-7E918965B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A4C-DE05-4F83-8164-75D852E20201}" type="slidenum">
              <a:rPr lang="en-US" sz="1600"/>
              <a:pPr/>
              <a:t>9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How To Approach Persons in Crisis – Some Practical Tips and Techniques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Request backup &amp; specialized help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Don</a:t>
            </a:r>
            <a:r>
              <a:rPr lang="en-US" altLang="en-US" sz="3000" dirty="0"/>
              <a:t>’</a:t>
            </a:r>
            <a:r>
              <a:rPr lang="en-US" sz="3000" dirty="0"/>
              <a:t>t rush (unless immediate action is needed)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Continually assess and re-assess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Be aware of </a:t>
            </a:r>
            <a:r>
              <a:rPr lang="en-US" altLang="en-US" sz="3000" dirty="0"/>
              <a:t>“</a:t>
            </a:r>
            <a:r>
              <a:rPr lang="en-US" sz="3000" dirty="0"/>
              <a:t>hot buttons</a:t>
            </a:r>
            <a:r>
              <a:rPr lang="en-US" altLang="en-US" sz="3000" dirty="0"/>
              <a:t>”</a:t>
            </a:r>
            <a:r>
              <a:rPr lang="en-US" sz="3000" dirty="0"/>
              <a:t> and </a:t>
            </a:r>
            <a:r>
              <a:rPr lang="en-US" altLang="en-US" sz="3000" dirty="0"/>
              <a:t>“</a:t>
            </a:r>
            <a:r>
              <a:rPr lang="en-US" sz="3000" dirty="0"/>
              <a:t>hooks</a:t>
            </a:r>
            <a:r>
              <a:rPr lang="en-US" altLang="en-US" sz="3000" dirty="0"/>
              <a:t>”</a:t>
            </a:r>
            <a:endParaRPr lang="en-US" sz="30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3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Tactical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Communications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0FA70B-B764-45E0-B33E-C477ABDC3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1401</Words>
  <Application>Microsoft Office PowerPoint</Application>
  <PresentationFormat>On-screen Show (4:3)</PresentationFormat>
  <Paragraphs>399</Paragraphs>
  <Slides>46</Slides>
  <Notes>36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MS PGothic</vt:lpstr>
      <vt:lpstr>Arial</vt:lpstr>
      <vt:lpstr>Bookman Old Style</vt:lpstr>
      <vt:lpstr>Calibri</vt:lpstr>
      <vt:lpstr>Cambria</vt:lpstr>
      <vt:lpstr>Corbel</vt:lpstr>
      <vt:lpstr>Gill Sans MT</vt:lpstr>
      <vt:lpstr>Wingdings</vt:lpstr>
      <vt:lpstr>Wingdings 2</vt:lpstr>
      <vt:lpstr>Wingdings 3</vt:lpstr>
      <vt:lpstr>Origin</vt:lpstr>
      <vt:lpstr>PowerPoint Presentation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  <vt:lpstr>Tactical  Communications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Yanda</dc:creator>
  <cp:lastModifiedBy>Matthew Harman</cp:lastModifiedBy>
  <cp:revision>994</cp:revision>
  <dcterms:created xsi:type="dcterms:W3CDTF">2013-08-22T12:46:31Z</dcterms:created>
  <dcterms:modified xsi:type="dcterms:W3CDTF">2018-10-25T18:51:27Z</dcterms:modified>
</cp:coreProperties>
</file>