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7"/>
  </p:notesMasterIdLst>
  <p:handoutMasterIdLst>
    <p:handoutMasterId r:id="rId38"/>
  </p:handoutMasterIdLst>
  <p:sldIdLst>
    <p:sldId id="484" r:id="rId2"/>
    <p:sldId id="407" r:id="rId3"/>
    <p:sldId id="454" r:id="rId4"/>
    <p:sldId id="453" r:id="rId5"/>
    <p:sldId id="413" r:id="rId6"/>
    <p:sldId id="455" r:id="rId7"/>
    <p:sldId id="408" r:id="rId8"/>
    <p:sldId id="490" r:id="rId9"/>
    <p:sldId id="470" r:id="rId10"/>
    <p:sldId id="486" r:id="rId11"/>
    <p:sldId id="491" r:id="rId12"/>
    <p:sldId id="485" r:id="rId13"/>
    <p:sldId id="487" r:id="rId14"/>
    <p:sldId id="471" r:id="rId15"/>
    <p:sldId id="430" r:id="rId16"/>
    <p:sldId id="429" r:id="rId17"/>
    <p:sldId id="428" r:id="rId18"/>
    <p:sldId id="489" r:id="rId19"/>
    <p:sldId id="488" r:id="rId20"/>
    <p:sldId id="431" r:id="rId21"/>
    <p:sldId id="432" r:id="rId22"/>
    <p:sldId id="434" r:id="rId23"/>
    <p:sldId id="452" r:id="rId24"/>
    <p:sldId id="456" r:id="rId25"/>
    <p:sldId id="435" r:id="rId26"/>
    <p:sldId id="473" r:id="rId27"/>
    <p:sldId id="474" r:id="rId28"/>
    <p:sldId id="475" r:id="rId29"/>
    <p:sldId id="476" r:id="rId30"/>
    <p:sldId id="477" r:id="rId31"/>
    <p:sldId id="478" r:id="rId32"/>
    <p:sldId id="480" r:id="rId33"/>
    <p:sldId id="481" r:id="rId34"/>
    <p:sldId id="482" r:id="rId35"/>
    <p:sldId id="483" r:id="rId3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vin Morison" initials="KM" lastIdx="12" clrIdx="0">
    <p:extLst>
      <p:ext uri="{19B8F6BF-5375-455C-9EA6-DF929625EA0E}">
        <p15:presenceInfo xmlns:p15="http://schemas.microsoft.com/office/powerpoint/2012/main" userId="S-1-5-21-612387431-141433911-832717053-36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2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>
      <p:cViewPr varScale="1">
        <p:scale>
          <a:sx n="80" d="100"/>
          <a:sy n="80" d="100"/>
        </p:scale>
        <p:origin x="17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288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A55250C-BC18-4529-89CB-9C19BE636F45}" type="datetimeFigureOut">
              <a:rPr lang="en-US"/>
              <a:pPr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20A2E7F-07AB-4980-A0BE-F0F86CE705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9E5E919-A315-4179-B5AF-F2B4A395D6D5}" type="datetimeFigureOut">
              <a:rPr lang="en-US"/>
              <a:pPr/>
              <a:t>10/25/2018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3EE8A72-6887-4219-AA32-7B94CD757B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747121-4DAD-4A97-80BA-6163D2416357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endParaRPr lang="en-US"/>
          </a:p>
          <a:p>
            <a:pPr defTabSz="930275">
              <a:spcBef>
                <a:spcPct val="0"/>
              </a:spcBef>
            </a:pPr>
            <a:endParaRPr lang="en-US" b="1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B5FAAA-203A-4ECF-A983-1DA5152C7D37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endParaRPr lang="en-US"/>
          </a:p>
          <a:p>
            <a:pPr defTabSz="930275">
              <a:spcBef>
                <a:spcPct val="0"/>
              </a:spcBef>
            </a:pPr>
            <a:endParaRPr lang="en-US" b="1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B5FAAA-203A-4ECF-A983-1DA5152C7D37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82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endParaRPr lang="en-US"/>
          </a:p>
          <a:p>
            <a:pPr defTabSz="930275">
              <a:spcBef>
                <a:spcPct val="0"/>
              </a:spcBef>
            </a:pPr>
            <a:endParaRPr lang="en-US" b="1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B5FAAA-203A-4ECF-A983-1DA5152C7D37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endParaRPr lang="en-US"/>
          </a:p>
          <a:p>
            <a:pPr defTabSz="930275">
              <a:spcBef>
                <a:spcPct val="0"/>
              </a:spcBef>
            </a:pPr>
            <a:endParaRPr lang="en-US" b="1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B5FAAA-203A-4ECF-A983-1DA5152C7D37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endParaRPr lang="en-US"/>
          </a:p>
          <a:p>
            <a:pPr defTabSz="930275"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6BB502-F83E-4323-95D4-EC1A93F214D9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endParaRPr lang="en-US"/>
          </a:p>
          <a:p>
            <a:pPr defTabSz="930275">
              <a:spcBef>
                <a:spcPct val="0"/>
              </a:spcBef>
            </a:pPr>
            <a:r>
              <a:rPr lang="en-US" b="1"/>
              <a:t>Call on Jeff Thompson</a:t>
            </a:r>
          </a:p>
          <a:p>
            <a:pPr defTabSz="930275"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04985E-F296-445C-95BC-B54CD62A93DC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endParaRPr lang="en-US"/>
          </a:p>
          <a:p>
            <a:pPr defTabSz="930275">
              <a:spcBef>
                <a:spcPct val="0"/>
              </a:spcBef>
            </a:pPr>
            <a:r>
              <a:rPr lang="en-US" b="1"/>
              <a:t>Call on Jeff Thompson</a:t>
            </a:r>
          </a:p>
          <a:p>
            <a:pPr defTabSz="930275"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3CAB63-35CF-4DF9-9766-16B1D6E7DDB2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endParaRPr lang="en-US"/>
          </a:p>
          <a:p>
            <a:pPr defTabSz="930275">
              <a:spcBef>
                <a:spcPct val="0"/>
              </a:spcBef>
            </a:pPr>
            <a:r>
              <a:rPr lang="en-US" b="1"/>
              <a:t>Call on Jeff Thompson</a:t>
            </a:r>
          </a:p>
          <a:p>
            <a:pPr defTabSz="930275"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6CB074-4333-44F7-835F-B5DC4F3EDDF9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  <a:buFontTx/>
              <a:buChar char="•"/>
            </a:pPr>
            <a:endParaRPr lang="en-US" b="1" dirty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B7F4C5-C4D9-4BDA-BDAE-56F989699487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  <a:buFontTx/>
              <a:buChar char="•"/>
            </a:pPr>
            <a:r>
              <a:rPr lang="en-US" b="1" dirty="0"/>
              <a:t>Link: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B7F4C5-C4D9-4BDA-BDAE-56F989699487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ea typeface="+mn-ea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F4E98-4B2C-47F7-BC2F-E7484094DF9A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  <a:buFontTx/>
              <a:buChar char="•"/>
            </a:pPr>
            <a:endParaRPr lang="en-US" b="1" dirty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B7F4C5-C4D9-4BDA-BDAE-56F989699487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endParaRPr lang="en-US" dirty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761F74-C448-4D3B-AA7D-C30737AF9B1D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endParaRPr lang="en-US"/>
          </a:p>
          <a:p>
            <a:pPr defTabSz="930275">
              <a:spcBef>
                <a:spcPct val="0"/>
              </a:spcBef>
            </a:pPr>
            <a:r>
              <a:rPr lang="en-US" b="1"/>
              <a:t>Call on Jeff Thompson</a:t>
            </a:r>
          </a:p>
          <a:p>
            <a:pPr defTabSz="930275"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C19A1F-FEE9-4210-A0BE-0573030E9D67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endParaRPr lang="en-US"/>
          </a:p>
          <a:p>
            <a:pPr defTabSz="930275">
              <a:spcBef>
                <a:spcPct val="0"/>
              </a:spcBef>
            </a:pPr>
            <a:r>
              <a:rPr lang="en-US" b="1"/>
              <a:t>Call on Jeff Thompson</a:t>
            </a:r>
          </a:p>
          <a:p>
            <a:pPr defTabSz="930275"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10FB4E-48A8-4B05-B4B5-E89BF4577F97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endParaRPr lang="en-US"/>
          </a:p>
          <a:p>
            <a:pPr defTabSz="930275">
              <a:spcBef>
                <a:spcPct val="0"/>
              </a:spcBef>
            </a:pPr>
            <a:r>
              <a:rPr lang="en-US" b="1"/>
              <a:t>Call on Jeff Thompson</a:t>
            </a:r>
          </a:p>
          <a:p>
            <a:pPr defTabSz="930275"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E346B6-7CAF-4101-B223-BE7EBB67DDCF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r>
              <a:rPr lang="en-US" dirty="0"/>
              <a:t>Link to video: https://www.youtube.com/watch?v=texgQ_ZtsLw</a:t>
            </a:r>
            <a:endParaRPr lang="en-US" b="1" dirty="0"/>
          </a:p>
          <a:p>
            <a:pPr defTabSz="930275">
              <a:spcBef>
                <a:spcPct val="0"/>
              </a:spcBef>
              <a:buFontTx/>
              <a:buChar char="•"/>
            </a:pPr>
            <a:endParaRPr lang="en-US" b="1" dirty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4086CC-76AE-451E-8EE8-24949C2EA8BE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14BB26-5CFA-48B1-B348-8403FE98D3C8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endParaRPr lang="en-US"/>
          </a:p>
          <a:p>
            <a:pPr defTabSz="930275"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B607AA-118E-49BB-9606-D97E4975C988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endParaRPr lang="en-US"/>
          </a:p>
          <a:p>
            <a:pPr defTabSz="930275"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E41430-4476-4543-BECC-0E066EE4EF78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14BB26-5CFA-48B1-B348-8403FE98D3C8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ea typeface="+mn-ea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1E5F2C-A908-4828-83C3-793663ABC5F0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endParaRPr lang="en-US"/>
          </a:p>
          <a:p>
            <a:pPr defTabSz="930275">
              <a:spcBef>
                <a:spcPct val="0"/>
              </a:spcBef>
            </a:pPr>
            <a:r>
              <a:rPr lang="en-US" b="1"/>
              <a:t>Call on Jeff Thompson</a:t>
            </a:r>
          </a:p>
          <a:p>
            <a:pPr defTabSz="930275"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C3B977-5603-4D2A-8EB8-3F35B364FE19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endParaRPr lang="en-US"/>
          </a:p>
          <a:p>
            <a:pPr defTabSz="930275">
              <a:spcBef>
                <a:spcPct val="0"/>
              </a:spcBef>
            </a:pPr>
            <a:r>
              <a:rPr lang="en-US" b="1"/>
              <a:t>Call on Jeff Thompson</a:t>
            </a:r>
          </a:p>
          <a:p>
            <a:pPr defTabSz="930275"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854E66-6451-46EB-910F-7796E453D610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endParaRPr lang="en-US"/>
          </a:p>
          <a:p>
            <a:pPr defTabSz="930275">
              <a:spcBef>
                <a:spcPct val="0"/>
              </a:spcBef>
            </a:pPr>
            <a:r>
              <a:rPr lang="en-US" b="1"/>
              <a:t>Call on Jeff Thompson</a:t>
            </a:r>
          </a:p>
          <a:p>
            <a:pPr defTabSz="930275"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A18931-1C22-45F1-A75F-18E5EBE68F50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r>
              <a:rPr lang="en-US" dirty="0"/>
              <a:t>Link to video: https://www.youtube.com/watch?v=ahIEwS0beFI</a:t>
            </a:r>
            <a:endParaRPr lang="en-US" b="1" dirty="0"/>
          </a:p>
          <a:p>
            <a:pPr defTabSz="930275">
              <a:spcBef>
                <a:spcPct val="0"/>
              </a:spcBef>
              <a:buFontTx/>
              <a:buChar char="•"/>
            </a:pPr>
            <a:endParaRPr lang="en-US" b="1" dirty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4086CC-76AE-451E-8EE8-24949C2EA8BE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endParaRPr lang="en-US"/>
          </a:p>
          <a:p>
            <a:pPr defTabSz="930275">
              <a:spcBef>
                <a:spcPct val="0"/>
              </a:spcBef>
            </a:pPr>
            <a:endParaRPr lang="en-US" b="1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B5FAAA-203A-4ECF-A983-1DA5152C7D37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F3CEE85-DF45-458F-B9BB-40F39FFE1848}" type="datetime1">
              <a:rPr lang="en-US" smtClean="0"/>
              <a:pPr/>
              <a:t>10/25/2018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9C446BE-85F1-4DFD-BA6F-BE26732C43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8F39-B0A0-4A46-8A8C-12F68547A68B}" type="datetime1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EEAB-7E37-4719-BB74-333DF2F254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1987-6EFE-4936-96D7-A222C078D46D}" type="datetime1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17FE-18AA-4644-BDF3-5A2BAA0223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A1B1D420-4269-47E7-BF99-0280E9A12F16}" type="datetime1">
              <a:rPr lang="en-US"/>
              <a:pPr/>
              <a:t>10/25/2018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317435F-1B74-4B2B-A262-D8964F8642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A1B1D420-4269-47E7-BF99-0280E9A12F16}" type="datetime1">
              <a:rPr lang="en-US"/>
              <a:pPr/>
              <a:t>10/25/2018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317435F-1B74-4B2B-A262-D8964F8642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A1B1D420-4269-47E7-BF99-0280E9A12F16}" type="datetime1">
              <a:rPr lang="en-US"/>
              <a:pPr/>
              <a:t>10/25/2018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317435F-1B74-4B2B-A262-D8964F8642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A1B1D420-4269-47E7-BF99-0280E9A12F16}" type="datetime1">
              <a:rPr lang="en-US"/>
              <a:pPr/>
              <a:t>10/25/2018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317435F-1B74-4B2B-A262-D8964F8642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A1B1D420-4269-47E7-BF99-0280E9A12F16}" type="datetime1">
              <a:rPr lang="en-US"/>
              <a:pPr/>
              <a:t>10/25/2018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317435F-1B74-4B2B-A262-D8964F8642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A1B1D420-4269-47E7-BF99-0280E9A12F16}" type="datetime1">
              <a:rPr lang="en-US"/>
              <a:pPr/>
              <a:t>10/25/2018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317435F-1B74-4B2B-A262-D8964F8642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A1B1D420-4269-47E7-BF99-0280E9A12F16}" type="datetime1">
              <a:rPr lang="en-US"/>
              <a:pPr/>
              <a:t>10/25/2018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317435F-1B74-4B2B-A262-D8964F8642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A1B1D420-4269-47E7-BF99-0280E9A12F16}" type="datetime1">
              <a:rPr lang="en-US"/>
              <a:pPr/>
              <a:t>10/25/2018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317435F-1B74-4B2B-A262-D8964F8642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751F-2CAD-49B8-8366-587C939A34A2}" type="datetime1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9C81-B4D1-477A-874D-D395E588FA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A1B1D420-4269-47E7-BF99-0280E9A12F16}" type="datetime1">
              <a:rPr lang="en-US"/>
              <a:pPr/>
              <a:t>10/25/2018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317435F-1B74-4B2B-A262-D8964F8642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A1B1D420-4269-47E7-BF99-0280E9A12F16}" type="datetime1">
              <a:rPr lang="en-US"/>
              <a:pPr/>
              <a:t>10/25/2018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317435F-1B74-4B2B-A262-D8964F8642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Tactical </a:t>
            </a:r>
            <a:br>
              <a:rPr lang="en-US" dirty="0"/>
            </a:br>
            <a:r>
              <a:rPr lang="en-US" dirty="0"/>
              <a:t>Communications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21BF09A9-2267-41DB-9407-303BC70BE646}" type="datetime1">
              <a:rPr lang="en-US"/>
              <a:pPr/>
              <a:t>10/25/2018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8816E32-74DD-4B76-B96B-6B0F7D1EDC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105158-3FAB-4FBA-BF7D-CE6C7CE27983}" type="datetime1">
              <a:rPr lang="en-US"/>
              <a:pPr/>
              <a:t>10/25/2018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E28AC-F5C6-4CBC-BAD7-68C9C7B428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B4B74E-F4FB-42CD-8E5B-8A9C80219499}" type="datetime1">
              <a:rPr lang="en-US"/>
              <a:pPr/>
              <a:t>10/25/2018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4CE73-5E90-4F6B-98A6-5DD5EDFFE8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B3130DB-C754-45B0-AFD7-AF9759525CF5}" type="datetime1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64B831B-6183-4FB7-BA77-CB89F2BAA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92B58-D2AA-42F0-BC82-D4073DB6BDDA}" type="datetime1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32F6-6065-4BDC-98DC-95A9348C18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1C4C-B6ED-4E50-89EA-2316F5DBBBB3}" type="datetime1">
              <a:rPr lang="en-US" smtClean="0"/>
              <a:pPr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FAFE-7AE4-4947-A070-5500F32786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2E34-8117-487F-B0FC-424EE9E64CB1}" type="datetime1">
              <a:rPr lang="en-US" smtClean="0"/>
              <a:pPr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BC9F-99A8-4C75-A6D2-A5E4E319EF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8733-6479-4F34-8168-84A405E26ABA}" type="datetime1">
              <a:rPr lang="en-US" smtClean="0"/>
              <a:pPr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29C9-A751-4748-B2FE-F249AF46E1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FB33-D7A1-4DAC-A3C6-30E410AB127A}" type="datetime1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DC73-4FD5-433B-8136-8C0DF00D6B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5C7B-D61B-4444-87B8-EC06D4CB31B8}" type="datetime1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7D7F-6116-4585-9DA5-73E171D8CA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265751F-2CAD-49B8-8366-587C939A34A2}" type="datetime1">
              <a:rPr lang="en-US" smtClean="0"/>
              <a:pPr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46B9C81-B4D1-477A-874D-D395E588FA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  <p:sldLayoutId id="2147483858" r:id="rId18"/>
    <p:sldLayoutId id="2147483859" r:id="rId19"/>
    <p:sldLayoutId id="2147483860" r:id="rId20"/>
    <p:sldLayoutId id="2147483861" r:id="rId21"/>
    <p:sldLayoutId id="2147483862" r:id="rId22"/>
    <p:sldLayoutId id="2147483826" r:id="rId23"/>
    <p:sldLayoutId id="2147483827" r:id="rId2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48000" y="5464314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002060"/>
                </a:solidFill>
                <a:latin typeface="Cambria" pitchFamily="18" charset="0"/>
              </a:rPr>
              <a:t>Crisis Recognition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C34BEC-EB78-4AF6-B5C3-22CB89E17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42193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851F-B23A-4C4C-8C3D-16BD7010F5FC}" type="slidenum">
              <a:rPr lang="en-US" sz="1600"/>
              <a:pPr/>
              <a:t>10</a:t>
            </a:fld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229600" cy="5105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3400" b="1" dirty="0">
                <a:latin typeface="Corbel" pitchFamily="34" charset="0"/>
              </a:rPr>
              <a:t>Mental Health Statistics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3000" dirty="0">
                <a:latin typeface="Corbel" pitchFamily="34" charset="0"/>
              </a:rPr>
              <a:t>1 in 5 adults lives with a mental illness: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900" dirty="0">
                <a:latin typeface="Corbel" pitchFamily="34" charset="0"/>
              </a:rPr>
              <a:t>1 in 25 adults lives with a serious mental illness</a:t>
            </a:r>
          </a:p>
          <a:p>
            <a:pPr lvl="2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100" dirty="0">
                <a:latin typeface="Corbel" pitchFamily="34" charset="0"/>
              </a:rPr>
              <a:t>1.1% (2.4 million adults) live with schizophrenia</a:t>
            </a:r>
          </a:p>
          <a:p>
            <a:pPr lvl="2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100" dirty="0">
                <a:latin typeface="Corbel" pitchFamily="34" charset="0"/>
              </a:rPr>
              <a:t>2.6% (6.1 million adults) live with bipolar disorder</a:t>
            </a:r>
          </a:p>
          <a:p>
            <a:pPr lvl="1">
              <a:buFont typeface="Wingdings" pitchFamily="2" charset="2"/>
              <a:buChar char="§"/>
            </a:pPr>
            <a:r>
              <a:rPr lang="en-US" sz="3000" dirty="0">
                <a:latin typeface="Corbel" pitchFamily="34" charset="0"/>
              </a:rPr>
              <a:t>10.2 million adults have co-occurring mental health and addiction disorders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en-US" sz="2200" i="1" dirty="0"/>
              <a:t>		</a:t>
            </a:r>
            <a:r>
              <a:rPr lang="en-US" sz="1700" i="1" dirty="0"/>
              <a:t>Source: National Alliance on Mental Illness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Crisis Recognition</a:t>
            </a:r>
            <a:br>
              <a:rPr lang="en-US" sz="3200" dirty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8663AE-50D7-4855-A17F-29EB2F6976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C41386-A68D-40B9-BD31-860E309B0FCE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851F-B23A-4C4C-8C3D-16BD7010F5FC}" type="slidenum">
              <a:rPr lang="en-US" sz="1600"/>
              <a:pPr/>
              <a:t>11</a:t>
            </a:fld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229600" cy="5105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3400" b="1" dirty="0">
                <a:latin typeface="Corbel" pitchFamily="34" charset="0"/>
              </a:rPr>
              <a:t>Mental Health Statistics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3000" dirty="0">
                <a:latin typeface="Corbel" pitchFamily="34" charset="0"/>
              </a:rPr>
              <a:t>26% of adults staying in homeless shelters live with a serious mental illness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3000" dirty="0">
                <a:latin typeface="Corbel" pitchFamily="34" charset="0"/>
              </a:rPr>
              <a:t>24% of state prisoners have a mental health condition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3000" dirty="0">
                <a:latin typeface="Corbel" pitchFamily="34" charset="0"/>
              </a:rPr>
              <a:t>90% of those who commit suicide have an underlying mental illness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en-US" sz="2200" i="1" dirty="0"/>
              <a:t>		</a:t>
            </a:r>
            <a:r>
              <a:rPr lang="en-US" sz="1700" i="1" dirty="0"/>
              <a:t>Source: National Alliance on Mental Illness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Crisis Recognition</a:t>
            </a:r>
            <a:br>
              <a:rPr lang="en-US" sz="3200" dirty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C4CEBF-70D2-4281-9F8D-928194A9F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5E5DD3-03CF-4F7F-B0FD-AD2B5097B5C6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576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851F-B23A-4C4C-8C3D-16BD7010F5FC}" type="slidenum">
              <a:rPr lang="en-US" sz="1600"/>
              <a:pPr/>
              <a:t>12</a:t>
            </a:fld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229600" cy="5105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4000" b="1" dirty="0">
                <a:latin typeface="Corbel" pitchFamily="34" charset="0"/>
              </a:rPr>
              <a:t>Multicultural Mental Health Statistics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3400" dirty="0">
                <a:latin typeface="Corbel" pitchFamily="34" charset="0"/>
              </a:rPr>
              <a:t>Living with a mental health condition</a:t>
            </a:r>
            <a:r>
              <a:rPr lang="en-US" sz="3000" dirty="0">
                <a:latin typeface="Corbel" pitchFamily="34" charset="0"/>
              </a:rPr>
              <a:t>:</a:t>
            </a:r>
          </a:p>
          <a:p>
            <a:pPr lvl="2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800" dirty="0">
                <a:latin typeface="Corbel" pitchFamily="34" charset="0"/>
              </a:rPr>
              <a:t>19.3% of white adults</a:t>
            </a:r>
            <a:endParaRPr lang="en-US" sz="2700" dirty="0">
              <a:latin typeface="Corbel" pitchFamily="34" charset="0"/>
            </a:endParaRPr>
          </a:p>
          <a:p>
            <a:pPr lvl="2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700" dirty="0">
                <a:latin typeface="Corbel" pitchFamily="34" charset="0"/>
              </a:rPr>
              <a:t>18.6% of African American adults</a:t>
            </a:r>
          </a:p>
          <a:p>
            <a:pPr lvl="2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700" dirty="0">
                <a:latin typeface="Corbel" pitchFamily="34" charset="0"/>
              </a:rPr>
              <a:t>16.3% of Hispanic adults</a:t>
            </a:r>
          </a:p>
          <a:p>
            <a:pPr lvl="1">
              <a:buFont typeface="Wingdings" pitchFamily="2" charset="2"/>
              <a:buChar char="§"/>
            </a:pPr>
            <a:r>
              <a:rPr lang="en-US" sz="3400" dirty="0">
                <a:latin typeface="Corbel" pitchFamily="34" charset="0"/>
              </a:rPr>
              <a:t>Multicultural communities typically:</a:t>
            </a:r>
          </a:p>
          <a:p>
            <a:pPr lvl="2">
              <a:buFont typeface="Wingdings" pitchFamily="2" charset="2"/>
              <a:buChar char="§"/>
            </a:pPr>
            <a:r>
              <a:rPr lang="en-US" sz="2700" dirty="0">
                <a:latin typeface="Corbel" pitchFamily="34" charset="0"/>
              </a:rPr>
              <a:t>Have less access to treatment</a:t>
            </a:r>
          </a:p>
          <a:p>
            <a:pPr lvl="2">
              <a:buFont typeface="Wingdings" pitchFamily="2" charset="2"/>
              <a:buChar char="§"/>
            </a:pPr>
            <a:r>
              <a:rPr lang="en-US" sz="2700" dirty="0">
                <a:latin typeface="Corbel" pitchFamily="34" charset="0"/>
              </a:rPr>
              <a:t>Are less likely to receive treatment</a:t>
            </a:r>
          </a:p>
          <a:p>
            <a:pPr lvl="2">
              <a:buFont typeface="Wingdings" pitchFamily="2" charset="2"/>
              <a:buChar char="§"/>
            </a:pPr>
            <a:r>
              <a:rPr lang="en-US" sz="2700" dirty="0">
                <a:latin typeface="Corbel" pitchFamily="34" charset="0"/>
              </a:rPr>
              <a:t>Receive poorer quality of care</a:t>
            </a:r>
          </a:p>
          <a:p>
            <a:pPr lvl="2">
              <a:buFont typeface="Wingdings" pitchFamily="2" charset="2"/>
              <a:buChar char="§"/>
            </a:pPr>
            <a:r>
              <a:rPr lang="en-US" sz="2700" dirty="0">
                <a:latin typeface="Corbel" pitchFamily="34" charset="0"/>
              </a:rPr>
              <a:t>Language barriers</a:t>
            </a:r>
          </a:p>
          <a:p>
            <a:pPr lvl="2">
              <a:buFont typeface="Wingdings" pitchFamily="2" charset="2"/>
              <a:buChar char="§"/>
            </a:pPr>
            <a:r>
              <a:rPr lang="en-US" sz="2700" dirty="0">
                <a:latin typeface="Corbel" pitchFamily="34" charset="0"/>
              </a:rPr>
              <a:t>Have lower rates of health insurance</a:t>
            </a:r>
          </a:p>
          <a:p>
            <a:pPr lvl="1">
              <a:buFont typeface="Wingdings" pitchFamily="2" charset="2"/>
              <a:buChar char="§"/>
            </a:pPr>
            <a:r>
              <a:rPr lang="en-US" sz="3400" dirty="0">
                <a:latin typeface="Corbel" pitchFamily="34" charset="0"/>
              </a:rPr>
              <a:t>11% of transgender individuals reported being denied care due to bias or discrimination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en-US" sz="2200" i="1" dirty="0">
                <a:latin typeface="Corbel" pitchFamily="34" charset="0"/>
              </a:rPr>
              <a:t>		</a:t>
            </a:r>
            <a:br>
              <a:rPr lang="en-US" sz="2200" i="1" dirty="0">
                <a:latin typeface="Corbel" pitchFamily="34" charset="0"/>
              </a:rPr>
            </a:br>
            <a:r>
              <a:rPr lang="en-US" sz="2100" i="1" dirty="0">
                <a:latin typeface="Corbel" pitchFamily="34" charset="0"/>
              </a:rPr>
              <a:t>Source: National Alliance</a:t>
            </a:r>
            <a:r>
              <a:rPr lang="en-US" sz="2100" i="1" dirty="0"/>
              <a:t> on Mental Illness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Crisis Recognition</a:t>
            </a:r>
            <a:br>
              <a:rPr lang="en-US" sz="3200" dirty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092B64-517A-4E4C-9E7A-3962155A02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C17332-3893-4FCB-98E3-3F518DB37E77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851F-B23A-4C4C-8C3D-16BD7010F5FC}" type="slidenum">
              <a:rPr lang="en-US" sz="1600"/>
              <a:pPr/>
              <a:t>13</a:t>
            </a:fld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8229600" cy="5105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3200" b="1" dirty="0">
                <a:latin typeface="Corbel" pitchFamily="34" charset="0"/>
              </a:rPr>
              <a:t>Children and Teen Mental Health Statistics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800" dirty="0">
                <a:latin typeface="Corbel" pitchFamily="34" charset="0"/>
              </a:rPr>
              <a:t>20% of teenagers live with a mental health condition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800" dirty="0">
                <a:latin typeface="Corbel" pitchFamily="34" charset="0"/>
              </a:rPr>
              <a:t>The delay between symptoms and treatment is 10 years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800" dirty="0">
                <a:latin typeface="Corbel" pitchFamily="34" charset="0"/>
              </a:rPr>
              <a:t>37% of students with a mental health condition drop out of school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>
                <a:latin typeface="Corbel" pitchFamily="34" charset="0"/>
              </a:rPr>
              <a:t>70% of youth in state and local juvenile justice systems have a mental illness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en-US" sz="1700" i="1" dirty="0">
                <a:latin typeface="Corbel" pitchFamily="34" charset="0"/>
              </a:rPr>
              <a:t>Source: National Alliance</a:t>
            </a:r>
            <a:r>
              <a:rPr lang="en-US" sz="1700" i="1" dirty="0"/>
              <a:t> on Mental Illness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Crisis Recognition</a:t>
            </a:r>
            <a:br>
              <a:rPr lang="en-US" sz="3200" dirty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11FFAE-6480-4CA7-B9BC-47765BCF9F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ECBD97-68BF-4AD9-9A8B-DF20E7A84160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2030-CAA8-45D4-9619-D0EB25866CAF}" type="slidenum">
              <a:rPr lang="en-US" sz="1600"/>
              <a:pPr/>
              <a:t>14</a:t>
            </a:fld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8229600" cy="4800600"/>
          </a:xfrm>
        </p:spPr>
        <p:txBody>
          <a:bodyPr rtlCol="0">
            <a:normAutofit fontScale="700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4100" b="1" dirty="0">
                <a:ea typeface="+mn-ea"/>
              </a:rPr>
              <a:t>People with Mental Illness and the </a:t>
            </a:r>
            <a:br>
              <a:rPr lang="en-US" sz="4100" b="1" dirty="0">
                <a:ea typeface="+mn-ea"/>
              </a:rPr>
            </a:br>
            <a:r>
              <a:rPr lang="en-US" sz="4100" b="1" dirty="0">
                <a:ea typeface="+mn-ea"/>
              </a:rPr>
              <a:t>Criminal Justice System</a:t>
            </a:r>
          </a:p>
          <a:p>
            <a:pPr marL="731520" lvl="1" indent="-274320">
              <a:lnSpc>
                <a:spcPct val="14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3600" dirty="0">
                <a:ea typeface="+mn-ea"/>
              </a:rPr>
              <a:t>People with serious mental illness can be violent</a:t>
            </a:r>
          </a:p>
          <a:p>
            <a:pPr marL="731520" lvl="1" indent="-274320">
              <a:lnSpc>
                <a:spcPct val="14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3600" dirty="0">
                <a:ea typeface="+mn-ea"/>
              </a:rPr>
              <a:t>But most people with mental illness are not, and never will be, violent</a:t>
            </a:r>
          </a:p>
          <a:p>
            <a:pPr marL="731520" lvl="1" indent="-274320">
              <a:lnSpc>
                <a:spcPct val="14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3600" dirty="0">
                <a:ea typeface="+mn-ea"/>
              </a:rPr>
              <a:t>Jail is often </a:t>
            </a:r>
            <a:r>
              <a:rPr lang="en-US" sz="3600" u="sng" dirty="0">
                <a:ea typeface="+mn-ea"/>
              </a:rPr>
              <a:t>not</a:t>
            </a:r>
            <a:r>
              <a:rPr lang="en-US" sz="3600" dirty="0">
                <a:ea typeface="+mn-ea"/>
              </a:rPr>
              <a:t> a helpful place to get stabilized</a:t>
            </a:r>
          </a:p>
          <a:p>
            <a:pPr marL="731520" lvl="1" indent="-274320">
              <a:lnSpc>
                <a:spcPct val="14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3600" dirty="0">
                <a:ea typeface="+mn-ea"/>
              </a:rPr>
              <a:t>Most people, even in a behavioral crisis, respond positively to kind and patient behavior</a:t>
            </a:r>
          </a:p>
          <a:p>
            <a:pPr marL="731520" lvl="1" indent="-274320">
              <a:spcAft>
                <a:spcPts val="0"/>
              </a:spcAft>
              <a:buFont typeface="Wingdings"/>
              <a:buNone/>
              <a:defRPr/>
            </a:pPr>
            <a:endParaRPr lang="en-US" sz="3600" dirty="0">
              <a:ea typeface="+mn-ea"/>
            </a:endParaRPr>
          </a:p>
          <a:p>
            <a:pPr marL="731520" lvl="1" indent="-274320" algn="r">
              <a:spcAft>
                <a:spcPts val="0"/>
              </a:spcAft>
              <a:buFont typeface="Wingdings"/>
              <a:buNone/>
              <a:defRPr/>
            </a:pPr>
            <a:r>
              <a:rPr lang="en-US" i="1" dirty="0">
                <a:solidFill>
                  <a:schemeClr val="tx1"/>
                </a:solidFill>
                <a:ea typeface="+mn-ea"/>
              </a:rPr>
              <a:t>Sources: National Institute of Mental Health, </a:t>
            </a:r>
            <a:br>
              <a:rPr lang="en-US" i="1" dirty="0">
                <a:solidFill>
                  <a:schemeClr val="tx1"/>
                </a:solidFill>
                <a:ea typeface="+mn-ea"/>
              </a:rPr>
            </a:br>
            <a:r>
              <a:rPr lang="en-US" i="1" dirty="0">
                <a:solidFill>
                  <a:schemeClr val="tx1"/>
                </a:solidFill>
                <a:ea typeface="+mn-ea"/>
              </a:rPr>
              <a:t>U.S. Department of Health and Human Services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Crisis Recognition</a:t>
            </a:r>
            <a:br>
              <a:rPr lang="en-US" sz="3200" dirty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6A6353-1BFE-4060-89F5-00BC45398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22C443-8B79-4E15-B123-FDDDC0EDE6CC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A05F-899B-4D82-9E2C-01AEA3DB8822}" type="slidenum">
              <a:rPr lang="en-US" sz="1600"/>
              <a:pPr/>
              <a:t>15</a:t>
            </a:fld>
            <a:endParaRPr lang="en-US" sz="1600" dirty="0"/>
          </a:p>
        </p:txBody>
      </p:sp>
      <p:sp>
        <p:nvSpPr>
          <p:cNvPr id="15368" name="Rectangle 13"/>
          <p:cNvSpPr>
            <a:spLocks noChangeArrowheads="1"/>
          </p:cNvSpPr>
          <p:nvPr/>
        </p:nvSpPr>
        <p:spPr bwMode="auto">
          <a:xfrm>
            <a:off x="533400" y="1524000"/>
            <a:ext cx="2057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200" b="1" dirty="0"/>
              <a:t>Mental </a:t>
            </a:r>
          </a:p>
          <a:p>
            <a:pPr algn="r"/>
            <a:r>
              <a:rPr lang="en-US" sz="3200" b="1" dirty="0"/>
              <a:t>Illness</a:t>
            </a:r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6477000" y="1524000"/>
            <a:ext cx="2057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/>
              <a:t>Substance</a:t>
            </a:r>
          </a:p>
          <a:p>
            <a:r>
              <a:rPr lang="en-US" sz="3200" b="1" dirty="0"/>
              <a:t>Abuse</a:t>
            </a:r>
          </a:p>
        </p:txBody>
      </p:sp>
      <p:sp>
        <p:nvSpPr>
          <p:cNvPr id="15370" name="Rectangle 19"/>
          <p:cNvSpPr>
            <a:spLocks noChangeArrowheads="1"/>
          </p:cNvSpPr>
          <p:nvPr/>
        </p:nvSpPr>
        <p:spPr bwMode="auto">
          <a:xfrm>
            <a:off x="2033588" y="6324600"/>
            <a:ext cx="5076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i="1" dirty="0"/>
              <a:t>Adapted from Nassau County, NY Police Department</a:t>
            </a:r>
          </a:p>
        </p:txBody>
      </p:sp>
      <p:sp>
        <p:nvSpPr>
          <p:cNvPr id="15371" name="Rectangle 17"/>
          <p:cNvSpPr>
            <a:spLocks noChangeArrowheads="1"/>
          </p:cNvSpPr>
          <p:nvPr/>
        </p:nvSpPr>
        <p:spPr bwMode="auto">
          <a:xfrm>
            <a:off x="6629400" y="2667000"/>
            <a:ext cx="2514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>
                <a:srgbClr val="00B0F0"/>
              </a:buClr>
              <a:buFont typeface="Wingdings" pitchFamily="2" charset="2"/>
              <a:buChar char="§"/>
            </a:pPr>
            <a:r>
              <a:rPr lang="en-US" sz="2400" b="1" dirty="0"/>
              <a:t>Alcohol</a:t>
            </a:r>
          </a:p>
          <a:p>
            <a:pPr marL="228600" indent="-228600">
              <a:buClr>
                <a:srgbClr val="00B0F0"/>
              </a:buClr>
              <a:buFont typeface="Wingdings" pitchFamily="2" charset="2"/>
              <a:buChar char="§"/>
            </a:pPr>
            <a:r>
              <a:rPr lang="en-US" sz="2400" b="1" dirty="0"/>
              <a:t>Illegal drugs</a:t>
            </a:r>
          </a:p>
          <a:p>
            <a:pPr marL="228600" indent="-228600">
              <a:buClr>
                <a:srgbClr val="00B0F0"/>
              </a:buClr>
              <a:buFont typeface="Wingdings" pitchFamily="2" charset="2"/>
              <a:buChar char="§"/>
            </a:pPr>
            <a:r>
              <a:rPr lang="en-US" sz="2400" b="1" dirty="0"/>
              <a:t>Synthetics</a:t>
            </a:r>
          </a:p>
          <a:p>
            <a:pPr marL="228600" indent="-228600">
              <a:buClr>
                <a:srgbClr val="00B0F0"/>
              </a:buClr>
              <a:buFont typeface="Wingdings" pitchFamily="2" charset="2"/>
              <a:buChar char="§"/>
            </a:pPr>
            <a:r>
              <a:rPr lang="en-US" sz="2400" b="1" dirty="0"/>
              <a:t>Combination 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2743200" y="2057400"/>
            <a:ext cx="3657600" cy="3200400"/>
            <a:chOff x="2606983" y="1921184"/>
            <a:chExt cx="3657600" cy="3200400"/>
          </a:xfrm>
        </p:grpSpPr>
        <p:sp>
          <p:nvSpPr>
            <p:cNvPr id="18" name="AutoShape 3"/>
            <p:cNvSpPr>
              <a:spLocks noChangeArrowheads="1"/>
            </p:cNvSpPr>
            <p:nvPr/>
          </p:nvSpPr>
          <p:spPr bwMode="auto">
            <a:xfrm rot="2669638">
              <a:off x="3368983" y="2302184"/>
              <a:ext cx="2286000" cy="228600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3368983" y="2805422"/>
              <a:ext cx="2286000" cy="1570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200" dirty="0">
                  <a:latin typeface="Times New Roman" pitchFamily="18" charset="0"/>
                </a:rPr>
                <a:t>Emotionally</a:t>
              </a:r>
              <a:br>
                <a:rPr lang="en-US" sz="3200" dirty="0">
                  <a:latin typeface="Times New Roman" pitchFamily="18" charset="0"/>
                </a:rPr>
              </a:br>
              <a:r>
                <a:rPr lang="en-US" sz="3200" dirty="0">
                  <a:latin typeface="Times New Roman" pitchFamily="18" charset="0"/>
                </a:rPr>
                <a:t>Distressed</a:t>
              </a:r>
              <a:br>
                <a:rPr lang="en-US" sz="3200" dirty="0">
                  <a:latin typeface="Times New Roman" pitchFamily="18" charset="0"/>
                </a:rPr>
              </a:br>
              <a:r>
                <a:rPr lang="en-US" sz="3200" dirty="0">
                  <a:latin typeface="Times New Roman" pitchFamily="18" charset="0"/>
                </a:rPr>
                <a:t>Person</a:t>
              </a:r>
            </a:p>
          </p:txBody>
        </p:sp>
        <p:sp>
          <p:nvSpPr>
            <p:cNvPr id="20" name="AutoShape 6"/>
            <p:cNvSpPr>
              <a:spLocks noChangeArrowheads="1"/>
            </p:cNvSpPr>
            <p:nvPr/>
          </p:nvSpPr>
          <p:spPr bwMode="auto">
            <a:xfrm rot="2345631">
              <a:off x="2606983" y="2225984"/>
              <a:ext cx="990600" cy="457200"/>
            </a:xfrm>
            <a:prstGeom prst="rightArrow">
              <a:avLst>
                <a:gd name="adj1" fmla="val 50000"/>
                <a:gd name="adj2" fmla="val 541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8"/>
            <p:cNvSpPr>
              <a:spLocks noChangeArrowheads="1"/>
            </p:cNvSpPr>
            <p:nvPr/>
          </p:nvSpPr>
          <p:spPr bwMode="auto">
            <a:xfrm rot="7985642">
              <a:off x="5388283" y="2187884"/>
              <a:ext cx="990600" cy="457200"/>
            </a:xfrm>
            <a:prstGeom prst="rightArrow">
              <a:avLst>
                <a:gd name="adj1" fmla="val 50000"/>
                <a:gd name="adj2" fmla="val 541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 rot="-2768550">
              <a:off x="2797483" y="4397684"/>
              <a:ext cx="990600" cy="457200"/>
            </a:xfrm>
            <a:prstGeom prst="rightArrow">
              <a:avLst>
                <a:gd name="adj1" fmla="val 50000"/>
                <a:gd name="adj2" fmla="val 541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utoShape 12"/>
            <p:cNvSpPr>
              <a:spLocks noChangeArrowheads="1"/>
            </p:cNvSpPr>
            <p:nvPr/>
          </p:nvSpPr>
          <p:spPr bwMode="auto">
            <a:xfrm rot="-8190318">
              <a:off x="5273983" y="4359584"/>
              <a:ext cx="990600" cy="457200"/>
            </a:xfrm>
            <a:prstGeom prst="rightArrow">
              <a:avLst>
                <a:gd name="adj1" fmla="val 50000"/>
                <a:gd name="adj2" fmla="val 541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Crisis Recognition</a:t>
            </a:r>
            <a:br>
              <a:rPr lang="en-US" sz="3200" dirty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8B19B9D-88AA-4BF4-9C69-920D9F2125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99BE616-A35E-44D0-B3CA-1FD3FF911C97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DF82-71C4-4237-9594-450B9CE3EAE2}" type="slidenum">
              <a:rPr lang="en-US" sz="1600"/>
              <a:pPr/>
              <a:t>16</a:t>
            </a:fld>
            <a:endParaRPr lang="en-US" sz="1600" dirty="0"/>
          </a:p>
        </p:txBody>
      </p:sp>
      <p:sp>
        <p:nvSpPr>
          <p:cNvPr id="16393" name="Rectangle 14"/>
          <p:cNvSpPr>
            <a:spLocks noChangeArrowheads="1"/>
          </p:cNvSpPr>
          <p:nvPr/>
        </p:nvSpPr>
        <p:spPr bwMode="auto">
          <a:xfrm>
            <a:off x="609600" y="4953000"/>
            <a:ext cx="2286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200" b="1" dirty="0"/>
              <a:t>Medical</a:t>
            </a:r>
            <a:br>
              <a:rPr lang="en-US" sz="3200" b="1" dirty="0"/>
            </a:br>
            <a:r>
              <a:rPr lang="en-US" sz="3200" b="1" dirty="0"/>
              <a:t>Condition</a:t>
            </a:r>
          </a:p>
        </p:txBody>
      </p:sp>
      <p:sp>
        <p:nvSpPr>
          <p:cNvPr id="16395" name="Rectangle 19"/>
          <p:cNvSpPr>
            <a:spLocks noChangeArrowheads="1"/>
          </p:cNvSpPr>
          <p:nvPr/>
        </p:nvSpPr>
        <p:spPr bwMode="auto">
          <a:xfrm>
            <a:off x="2033588" y="6324600"/>
            <a:ext cx="5076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i="1" dirty="0"/>
              <a:t>Adapted from Nassau County, NY Police Department</a:t>
            </a:r>
          </a:p>
        </p:txBody>
      </p:sp>
      <p:sp>
        <p:nvSpPr>
          <p:cNvPr id="16397" name="Rectangle 17"/>
          <p:cNvSpPr>
            <a:spLocks noChangeArrowheads="1"/>
          </p:cNvSpPr>
          <p:nvPr/>
        </p:nvSpPr>
        <p:spPr bwMode="auto">
          <a:xfrm>
            <a:off x="762000" y="3200400"/>
            <a:ext cx="1981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>
                <a:srgbClr val="00B0F0"/>
              </a:buClr>
              <a:buFont typeface="Wingdings" pitchFamily="2" charset="2"/>
              <a:buChar char="§"/>
            </a:pPr>
            <a:r>
              <a:rPr lang="en-US" sz="2200" b="1" dirty="0"/>
              <a:t>Effects of Medication</a:t>
            </a:r>
          </a:p>
          <a:p>
            <a:pPr marL="228600" indent="-228600">
              <a:buClr>
                <a:srgbClr val="00B0F0"/>
              </a:buClr>
              <a:buFont typeface="Wingdings" pitchFamily="2" charset="2"/>
              <a:buChar char="§"/>
            </a:pPr>
            <a:r>
              <a:rPr lang="en-US" sz="2200" b="1" dirty="0"/>
              <a:t>Traumatic Brain Injury</a:t>
            </a:r>
            <a:r>
              <a:rPr lang="en-US" sz="2400" b="1" dirty="0"/>
              <a:t> </a:t>
            </a:r>
            <a:endParaRPr lang="en-US" sz="2400" dirty="0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533400" y="1524000"/>
            <a:ext cx="2057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200" b="1" dirty="0"/>
              <a:t>Mental </a:t>
            </a:r>
          </a:p>
          <a:p>
            <a:pPr algn="r"/>
            <a:r>
              <a:rPr lang="en-US" sz="3200" b="1" dirty="0"/>
              <a:t>Illness</a:t>
            </a: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477000" y="1524000"/>
            <a:ext cx="2057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/>
              <a:t>Substance</a:t>
            </a:r>
          </a:p>
          <a:p>
            <a:r>
              <a:rPr lang="en-US" sz="3200" b="1" dirty="0"/>
              <a:t>Abuse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743200" y="2057400"/>
            <a:ext cx="3657600" cy="3200400"/>
            <a:chOff x="2606983" y="1921184"/>
            <a:chExt cx="3657600" cy="3200400"/>
          </a:xfrm>
        </p:grpSpPr>
        <p:sp>
          <p:nvSpPr>
            <p:cNvPr id="21" name="AutoShape 3"/>
            <p:cNvSpPr>
              <a:spLocks noChangeArrowheads="1"/>
            </p:cNvSpPr>
            <p:nvPr/>
          </p:nvSpPr>
          <p:spPr bwMode="auto">
            <a:xfrm rot="2669638">
              <a:off x="3368983" y="2302184"/>
              <a:ext cx="2286000" cy="228600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3368983" y="2805422"/>
              <a:ext cx="2286000" cy="1570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200" dirty="0">
                  <a:latin typeface="Times New Roman" pitchFamily="18" charset="0"/>
                </a:rPr>
                <a:t>Emotionally</a:t>
              </a:r>
              <a:br>
                <a:rPr lang="en-US" sz="3200" dirty="0">
                  <a:latin typeface="Times New Roman" pitchFamily="18" charset="0"/>
                </a:rPr>
              </a:br>
              <a:r>
                <a:rPr lang="en-US" sz="3200" dirty="0">
                  <a:latin typeface="Times New Roman" pitchFamily="18" charset="0"/>
                </a:rPr>
                <a:t>Distressed</a:t>
              </a:r>
              <a:br>
                <a:rPr lang="en-US" sz="3200" dirty="0">
                  <a:latin typeface="Times New Roman" pitchFamily="18" charset="0"/>
                </a:rPr>
              </a:br>
              <a:r>
                <a:rPr lang="en-US" sz="3200" dirty="0">
                  <a:latin typeface="Times New Roman" pitchFamily="18" charset="0"/>
                </a:rPr>
                <a:t>Person</a:t>
              </a:r>
            </a:p>
          </p:txBody>
        </p:sp>
        <p:sp>
          <p:nvSpPr>
            <p:cNvPr id="23" name="AutoShape 6"/>
            <p:cNvSpPr>
              <a:spLocks noChangeArrowheads="1"/>
            </p:cNvSpPr>
            <p:nvPr/>
          </p:nvSpPr>
          <p:spPr bwMode="auto">
            <a:xfrm rot="2345631">
              <a:off x="2606983" y="2225984"/>
              <a:ext cx="990600" cy="457200"/>
            </a:xfrm>
            <a:prstGeom prst="rightArrow">
              <a:avLst>
                <a:gd name="adj1" fmla="val 50000"/>
                <a:gd name="adj2" fmla="val 541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8"/>
            <p:cNvSpPr>
              <a:spLocks noChangeArrowheads="1"/>
            </p:cNvSpPr>
            <p:nvPr/>
          </p:nvSpPr>
          <p:spPr bwMode="auto">
            <a:xfrm rot="7985642">
              <a:off x="5388283" y="2187884"/>
              <a:ext cx="990600" cy="457200"/>
            </a:xfrm>
            <a:prstGeom prst="rightArrow">
              <a:avLst>
                <a:gd name="adj1" fmla="val 50000"/>
                <a:gd name="adj2" fmla="val 541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10"/>
            <p:cNvSpPr>
              <a:spLocks noChangeArrowheads="1"/>
            </p:cNvSpPr>
            <p:nvPr/>
          </p:nvSpPr>
          <p:spPr bwMode="auto">
            <a:xfrm rot="-2768550">
              <a:off x="2797483" y="4397684"/>
              <a:ext cx="990600" cy="457200"/>
            </a:xfrm>
            <a:prstGeom prst="rightArrow">
              <a:avLst>
                <a:gd name="adj1" fmla="val 50000"/>
                <a:gd name="adj2" fmla="val 541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12"/>
            <p:cNvSpPr>
              <a:spLocks noChangeArrowheads="1"/>
            </p:cNvSpPr>
            <p:nvPr/>
          </p:nvSpPr>
          <p:spPr bwMode="auto">
            <a:xfrm rot="-8190318">
              <a:off x="5273983" y="4359584"/>
              <a:ext cx="990600" cy="457200"/>
            </a:xfrm>
            <a:prstGeom prst="rightArrow">
              <a:avLst>
                <a:gd name="adj1" fmla="val 50000"/>
                <a:gd name="adj2" fmla="val 541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Crisis Recognition</a:t>
            </a:r>
            <a:br>
              <a:rPr lang="en-US" sz="3200" dirty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EE9AB2C-84FC-4865-8B5F-74DF89F94B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093AF74-97D6-416A-A1C5-3D4172ABB5A7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7C7A-4A76-43B1-A096-EE056E0CCCBA}" type="slidenum">
              <a:rPr lang="en-US" sz="1600"/>
              <a:pPr/>
              <a:t>17</a:t>
            </a:fld>
            <a:endParaRPr lang="en-US" sz="1600" dirty="0"/>
          </a:p>
        </p:txBody>
      </p:sp>
      <p:sp>
        <p:nvSpPr>
          <p:cNvPr id="17419" name="Rectangle 18"/>
          <p:cNvSpPr>
            <a:spLocks noChangeArrowheads="1"/>
          </p:cNvSpPr>
          <p:nvPr/>
        </p:nvSpPr>
        <p:spPr bwMode="auto">
          <a:xfrm>
            <a:off x="6400800" y="5029200"/>
            <a:ext cx="2286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/>
              <a:t>Situational</a:t>
            </a:r>
          </a:p>
          <a:p>
            <a:r>
              <a:rPr lang="en-US" sz="3200" b="1" dirty="0"/>
              <a:t>Stress</a:t>
            </a:r>
          </a:p>
        </p:txBody>
      </p:sp>
      <p:sp>
        <p:nvSpPr>
          <p:cNvPr id="17420" name="Rectangle 19"/>
          <p:cNvSpPr>
            <a:spLocks noChangeArrowheads="1"/>
          </p:cNvSpPr>
          <p:nvPr/>
        </p:nvSpPr>
        <p:spPr bwMode="auto">
          <a:xfrm>
            <a:off x="2033588" y="6324600"/>
            <a:ext cx="5076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i="1" dirty="0"/>
              <a:t>Adapted from Nassau County, NY Police Department</a:t>
            </a:r>
          </a:p>
        </p:txBody>
      </p:sp>
      <p:sp>
        <p:nvSpPr>
          <p:cNvPr id="17421" name="Rectangle 15"/>
          <p:cNvSpPr>
            <a:spLocks noChangeArrowheads="1"/>
          </p:cNvSpPr>
          <p:nvPr/>
        </p:nvSpPr>
        <p:spPr bwMode="auto">
          <a:xfrm>
            <a:off x="6629400" y="3733800"/>
            <a:ext cx="2514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>
                <a:srgbClr val="00B0F0"/>
              </a:buClr>
              <a:buFont typeface="Wingdings" pitchFamily="2" charset="2"/>
              <a:buChar char="§"/>
            </a:pPr>
            <a:r>
              <a:rPr lang="en-US" sz="2400" b="1" dirty="0"/>
              <a:t>Career</a:t>
            </a:r>
          </a:p>
          <a:p>
            <a:pPr marL="228600" indent="-228600">
              <a:buClr>
                <a:srgbClr val="00B0F0"/>
              </a:buClr>
              <a:buFont typeface="Wingdings" pitchFamily="2" charset="2"/>
              <a:buChar char="§"/>
            </a:pPr>
            <a:r>
              <a:rPr lang="en-US" sz="2400" b="1" dirty="0"/>
              <a:t>Financial</a:t>
            </a:r>
          </a:p>
          <a:p>
            <a:pPr marL="228600" indent="-228600">
              <a:buClr>
                <a:srgbClr val="00B0F0"/>
              </a:buClr>
              <a:buFont typeface="Wingdings" pitchFamily="2" charset="2"/>
              <a:buChar char="§"/>
            </a:pPr>
            <a:r>
              <a:rPr lang="en-US" sz="2400" b="1" dirty="0"/>
              <a:t>Relationship </a:t>
            </a:r>
            <a:endParaRPr lang="en-US" sz="2400" dirty="0"/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533400" y="1524000"/>
            <a:ext cx="2057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200" b="1" dirty="0"/>
              <a:t>Mental </a:t>
            </a:r>
          </a:p>
          <a:p>
            <a:pPr algn="r"/>
            <a:r>
              <a:rPr lang="en-US" sz="3200" b="1" dirty="0"/>
              <a:t>Illness</a:t>
            </a: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6477000" y="1524000"/>
            <a:ext cx="2057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/>
              <a:t>Substance</a:t>
            </a:r>
          </a:p>
          <a:p>
            <a:r>
              <a:rPr lang="en-US" sz="3200" b="1" dirty="0"/>
              <a:t>Abuse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609600" y="4953000"/>
            <a:ext cx="2286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200" b="1" dirty="0"/>
              <a:t>Medical</a:t>
            </a:r>
            <a:br>
              <a:rPr lang="en-US" sz="3200" b="1" dirty="0"/>
            </a:br>
            <a:r>
              <a:rPr lang="en-US" sz="3200" b="1" dirty="0"/>
              <a:t>Condition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743200" y="2057400"/>
            <a:ext cx="3657600" cy="3200400"/>
            <a:chOff x="2606983" y="1921184"/>
            <a:chExt cx="3657600" cy="3200400"/>
          </a:xfrm>
        </p:grpSpPr>
        <p:sp>
          <p:nvSpPr>
            <p:cNvPr id="24" name="AutoShape 3"/>
            <p:cNvSpPr>
              <a:spLocks noChangeArrowheads="1"/>
            </p:cNvSpPr>
            <p:nvPr/>
          </p:nvSpPr>
          <p:spPr bwMode="auto">
            <a:xfrm rot="2669638">
              <a:off x="3368983" y="2302184"/>
              <a:ext cx="2286000" cy="228600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3368983" y="2805422"/>
              <a:ext cx="2286000" cy="1570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200" dirty="0">
                  <a:latin typeface="Times New Roman" pitchFamily="18" charset="0"/>
                </a:rPr>
                <a:t>Emotionally</a:t>
              </a:r>
              <a:br>
                <a:rPr lang="en-US" sz="3200" dirty="0">
                  <a:latin typeface="Times New Roman" pitchFamily="18" charset="0"/>
                </a:rPr>
              </a:br>
              <a:r>
                <a:rPr lang="en-US" sz="3200" dirty="0">
                  <a:latin typeface="Times New Roman" pitchFamily="18" charset="0"/>
                </a:rPr>
                <a:t>Distressed</a:t>
              </a:r>
              <a:br>
                <a:rPr lang="en-US" sz="3200" dirty="0">
                  <a:latin typeface="Times New Roman" pitchFamily="18" charset="0"/>
                </a:rPr>
              </a:br>
              <a:r>
                <a:rPr lang="en-US" sz="3200" dirty="0">
                  <a:latin typeface="Times New Roman" pitchFamily="18" charset="0"/>
                </a:rPr>
                <a:t>Person</a:t>
              </a:r>
            </a:p>
          </p:txBody>
        </p:sp>
        <p:sp>
          <p:nvSpPr>
            <p:cNvPr id="26" name="AutoShape 6"/>
            <p:cNvSpPr>
              <a:spLocks noChangeArrowheads="1"/>
            </p:cNvSpPr>
            <p:nvPr/>
          </p:nvSpPr>
          <p:spPr bwMode="auto">
            <a:xfrm rot="2345631">
              <a:off x="2606983" y="2225984"/>
              <a:ext cx="990600" cy="457200"/>
            </a:xfrm>
            <a:prstGeom prst="rightArrow">
              <a:avLst>
                <a:gd name="adj1" fmla="val 50000"/>
                <a:gd name="adj2" fmla="val 541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AutoShape 8"/>
            <p:cNvSpPr>
              <a:spLocks noChangeArrowheads="1"/>
            </p:cNvSpPr>
            <p:nvPr/>
          </p:nvSpPr>
          <p:spPr bwMode="auto">
            <a:xfrm rot="7985642">
              <a:off x="5388283" y="2187884"/>
              <a:ext cx="990600" cy="457200"/>
            </a:xfrm>
            <a:prstGeom prst="rightArrow">
              <a:avLst>
                <a:gd name="adj1" fmla="val 50000"/>
                <a:gd name="adj2" fmla="val 541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AutoShape 10"/>
            <p:cNvSpPr>
              <a:spLocks noChangeArrowheads="1"/>
            </p:cNvSpPr>
            <p:nvPr/>
          </p:nvSpPr>
          <p:spPr bwMode="auto">
            <a:xfrm rot="-2768550">
              <a:off x="2797483" y="4397684"/>
              <a:ext cx="990600" cy="457200"/>
            </a:xfrm>
            <a:prstGeom prst="rightArrow">
              <a:avLst>
                <a:gd name="adj1" fmla="val 50000"/>
                <a:gd name="adj2" fmla="val 541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12"/>
            <p:cNvSpPr>
              <a:spLocks noChangeArrowheads="1"/>
            </p:cNvSpPr>
            <p:nvPr/>
          </p:nvSpPr>
          <p:spPr bwMode="auto">
            <a:xfrm rot="-8190318">
              <a:off x="5273983" y="4359584"/>
              <a:ext cx="990600" cy="457200"/>
            </a:xfrm>
            <a:prstGeom prst="rightArrow">
              <a:avLst>
                <a:gd name="adj1" fmla="val 50000"/>
                <a:gd name="adj2" fmla="val 541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Crisis Recognition</a:t>
            </a:r>
            <a:br>
              <a:rPr lang="en-US" sz="3200" dirty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71124B0-D7FE-4212-884B-DCB7C3238A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08F4DF3-0CB0-48E5-8B6E-F209FD467884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026-83F6-4FED-87E3-5F820A6D332C}" type="slidenum">
              <a:rPr lang="en-US" sz="1600"/>
              <a:pPr/>
              <a:t>18</a:t>
            </a:fld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229600" cy="4800600"/>
          </a:xfrm>
        </p:spPr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4000" b="1" dirty="0">
                <a:ea typeface="+mn-ea"/>
              </a:rPr>
              <a:t>Persons with Intellectual and Development Disabilities</a:t>
            </a:r>
          </a:p>
          <a:p>
            <a:pPr marL="731520" lvl="1" indent="-274320">
              <a:spcAft>
                <a:spcPts val="0"/>
              </a:spcAft>
              <a:buFont typeface="Wingdings"/>
              <a:buChar char=""/>
              <a:defRPr/>
            </a:pPr>
            <a:r>
              <a:rPr lang="en-US" sz="3200" dirty="0">
                <a:ea typeface="+mn-ea"/>
              </a:rPr>
              <a:t>Autism spectrum disorder</a:t>
            </a:r>
          </a:p>
          <a:p>
            <a:pPr marL="1005840" lvl="2" indent="-274320">
              <a:buFont typeface="Wingdings"/>
              <a:buChar char=""/>
              <a:defRPr/>
            </a:pPr>
            <a:r>
              <a:rPr lang="en-US" sz="2900" dirty="0"/>
              <a:t>Most common but not usually visibly apparent</a:t>
            </a:r>
          </a:p>
          <a:p>
            <a:pPr marL="1005840" lvl="2" indent="-274320">
              <a:buFont typeface="Wingdings"/>
              <a:buChar char=""/>
              <a:defRPr/>
            </a:pPr>
            <a:r>
              <a:rPr lang="en-US" sz="2900" dirty="0">
                <a:ea typeface="+mn-ea"/>
              </a:rPr>
              <a:t>Persons living with autism may engage in “</a:t>
            </a:r>
            <a:r>
              <a:rPr lang="en-US" sz="2900" dirty="0" err="1">
                <a:ea typeface="+mn-ea"/>
              </a:rPr>
              <a:t>stimming</a:t>
            </a:r>
            <a:r>
              <a:rPr lang="en-US" sz="2900" dirty="0"/>
              <a:t>”</a:t>
            </a:r>
            <a:endParaRPr lang="en-US" sz="2900" dirty="0">
              <a:ea typeface="+mn-ea"/>
            </a:endParaRPr>
          </a:p>
          <a:p>
            <a:pPr marL="438912" indent="-320040" algn="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i="1" dirty="0">
                <a:ea typeface="+mn-ea"/>
              </a:rPr>
              <a:t>		</a:t>
            </a:r>
            <a:br>
              <a:rPr lang="en-US" sz="2400" i="1" dirty="0">
                <a:ea typeface="+mn-ea"/>
              </a:rPr>
            </a:br>
            <a:endParaRPr lang="en-US" sz="2400" i="1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400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Crisis Recognition</a:t>
            </a:r>
            <a:br>
              <a:rPr lang="en-US" sz="3200" dirty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B866A3-9A94-4A6D-BF56-4B3281D2ED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9C1FC5-1CE1-4F07-9E61-FF96D8810CF9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026-83F6-4FED-87E3-5F820A6D332C}" type="slidenum">
              <a:rPr lang="en-US" sz="1600"/>
              <a:pPr/>
              <a:t>19</a:t>
            </a:fld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229600" cy="4800600"/>
          </a:xfrm>
        </p:spPr>
        <p:txBody>
          <a:bodyPr rtlCol="0">
            <a:normAutofit/>
          </a:bodyPr>
          <a:lstStyle/>
          <a:p>
            <a:pPr marL="438912" indent="-320040" algn="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i="1" dirty="0">
                <a:latin typeface="Corbel" pitchFamily="34" charset="0"/>
              </a:rPr>
              <a:t>		</a:t>
            </a:r>
            <a:br>
              <a:rPr lang="en-US" sz="2400" i="1" dirty="0">
                <a:latin typeface="Corbel" pitchFamily="34" charset="0"/>
              </a:rPr>
            </a:br>
            <a:endParaRPr lang="en-US" sz="2400" i="1" dirty="0">
              <a:latin typeface="Corbel" pitchFamily="34" charset="0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400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>
              <a:ea typeface="+mn-ea"/>
            </a:endParaRPr>
          </a:p>
        </p:txBody>
      </p:sp>
      <p:pic>
        <p:nvPicPr>
          <p:cNvPr id="8" name="Picture 7" descr="Module 3 stimm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9911" y="1921476"/>
            <a:ext cx="6444179" cy="35413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43100" y="56388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Autistic Teen engaging in “</a:t>
            </a:r>
            <a:r>
              <a:rPr lang="en-US" dirty="0" err="1"/>
              <a:t>stimming</a:t>
            </a:r>
            <a:r>
              <a:rPr lang="en-US" dirty="0"/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Crisis Recognition</a:t>
            </a:r>
            <a:br>
              <a:rPr lang="en-US" sz="3200" dirty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D09C01-86DC-4E83-9875-C763F392F3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C595E9-D333-45EB-8C2E-9C41BC62C522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en-US" b="1" dirty="0"/>
          </a:p>
          <a:p>
            <a:pPr algn="ctr">
              <a:buFont typeface="Wingdings 2" pitchFamily="18" charset="2"/>
              <a:buNone/>
            </a:pPr>
            <a:endParaRPr lang="en-US" b="1" dirty="0"/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Crisis Recognition</a:t>
            </a:r>
            <a:br>
              <a:rPr lang="en-US" sz="3200" dirty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0FA6FD-CE1C-470A-8767-D05ADBD44E50}" type="slidenum">
              <a:rPr lang="en-US" sz="1600"/>
              <a:pPr/>
              <a:t>2</a:t>
            </a:fld>
            <a:endParaRPr lang="en-US" sz="1600" dirty="0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457200" y="1752600"/>
            <a:ext cx="82296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400" b="1">
                <a:solidFill>
                  <a:srgbClr val="C00000"/>
                </a:solidFill>
              </a:rPr>
              <a:t>Question to Consider</a:t>
            </a:r>
            <a:endParaRPr lang="en-US" sz="3400">
              <a:solidFill>
                <a:srgbClr val="C00000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2514600"/>
            <a:ext cx="7620000" cy="3813175"/>
          </a:xfrm>
          <a:prstGeom prst="rect">
            <a:avLst/>
          </a:prstGeom>
        </p:spPr>
        <p:txBody>
          <a:bodyPr lIns="54864" tIns="91440">
            <a:normAutofit/>
          </a:bodyPr>
          <a:lstStyle/>
          <a:p>
            <a:pPr marL="512064" indent="-51435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4000" b="1" dirty="0">
                <a:latin typeface="+mn-lt"/>
                <a:ea typeface="+mn-ea"/>
              </a:rPr>
              <a:t>What are the key challenges police officers face when dealing with persons in behavioral crisis?</a:t>
            </a:r>
            <a:br>
              <a:rPr lang="en-US" sz="3600" b="1" dirty="0">
                <a:latin typeface="+mn-lt"/>
                <a:ea typeface="+mn-ea"/>
              </a:rPr>
            </a:br>
            <a:endParaRPr lang="en-US" sz="2400" dirty="0">
              <a:latin typeface="+mn-lt"/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  <a:ea typeface="+mn-ea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390EBC-589E-47B2-BC10-CBF45850C8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AB7025-DDB1-464B-A5C9-E7912E1059D7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026-83F6-4FED-87E3-5F820A6D332C}" type="slidenum">
              <a:rPr lang="en-US" sz="1600"/>
              <a:pPr/>
              <a:t>20</a:t>
            </a:fld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8229600" cy="4800600"/>
          </a:xfrm>
        </p:spPr>
        <p:txBody>
          <a:bodyPr rtlCol="0">
            <a:normAutofit fontScale="925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4000" b="1" dirty="0">
                <a:ea typeface="+mn-ea"/>
              </a:rPr>
              <a:t>Persons with Intellectual and Development Disabilities</a:t>
            </a:r>
          </a:p>
          <a:p>
            <a:pPr marL="731520" lvl="1" indent="-274320">
              <a:spcAft>
                <a:spcPts val="0"/>
              </a:spcAft>
              <a:buFont typeface="Wingdings"/>
              <a:buChar char=""/>
              <a:defRPr/>
            </a:pPr>
            <a:r>
              <a:rPr lang="en-US" sz="3200" dirty="0">
                <a:ea typeface="+mn-ea"/>
              </a:rPr>
              <a:t>Autism spectrum disorder</a:t>
            </a:r>
          </a:p>
          <a:p>
            <a:pPr marL="731520" lvl="1" indent="-274320">
              <a:spcAft>
                <a:spcPts val="0"/>
              </a:spcAft>
              <a:buFont typeface="Wingdings"/>
              <a:buChar char=""/>
              <a:defRPr/>
            </a:pPr>
            <a:r>
              <a:rPr lang="en-US" sz="3200" dirty="0">
                <a:ea typeface="+mn-ea"/>
              </a:rPr>
              <a:t>Cerebral palsy</a:t>
            </a:r>
          </a:p>
          <a:p>
            <a:pPr marL="731520" lvl="1" indent="-274320">
              <a:spcAft>
                <a:spcPts val="0"/>
              </a:spcAft>
              <a:buFont typeface="Wingdings"/>
              <a:buChar char=""/>
              <a:defRPr/>
            </a:pPr>
            <a:r>
              <a:rPr lang="en-US" sz="3200" dirty="0">
                <a:ea typeface="+mn-ea"/>
              </a:rPr>
              <a:t>Epilepsy</a:t>
            </a:r>
          </a:p>
          <a:p>
            <a:pPr marL="731520" lvl="1" indent="-274320">
              <a:spcAft>
                <a:spcPts val="0"/>
              </a:spcAft>
              <a:buFont typeface="Wingdings"/>
              <a:buChar char=""/>
              <a:defRPr/>
            </a:pPr>
            <a:r>
              <a:rPr lang="en-US" sz="3200" dirty="0">
                <a:ea typeface="+mn-ea"/>
              </a:rPr>
              <a:t>Developmental delay</a:t>
            </a:r>
          </a:p>
          <a:p>
            <a:pPr marL="731520" lvl="1" indent="-274320">
              <a:spcAft>
                <a:spcPts val="0"/>
              </a:spcAft>
              <a:buFont typeface="Wingdings"/>
              <a:buNone/>
              <a:defRPr/>
            </a:pPr>
            <a:endParaRPr lang="en-US" sz="3200" dirty="0">
              <a:ea typeface="+mn-ea"/>
            </a:endParaRPr>
          </a:p>
          <a:p>
            <a:pPr marL="438912" lvl="1" indent="0">
              <a:spcAft>
                <a:spcPts val="0"/>
              </a:spcAft>
              <a:buFont typeface="Wingdings"/>
              <a:buNone/>
              <a:defRPr/>
            </a:pPr>
            <a:r>
              <a:rPr lang="en-US" sz="3200" b="1" i="1" dirty="0">
                <a:ea typeface="+mn-ea"/>
              </a:rPr>
              <a:t>May result in difficulties in communication, adaptive living skills, self-direction, mobility.</a:t>
            </a:r>
          </a:p>
          <a:p>
            <a:pPr marL="438912" indent="-320040" algn="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i="1" dirty="0">
                <a:ea typeface="+mn-ea"/>
              </a:rPr>
              <a:t>		</a:t>
            </a:r>
            <a:br>
              <a:rPr lang="en-US" sz="2400" i="1" dirty="0">
                <a:ea typeface="+mn-ea"/>
              </a:rPr>
            </a:br>
            <a:endParaRPr lang="en-US" sz="2400" i="1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400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Crisis Recognition</a:t>
            </a:r>
            <a:br>
              <a:rPr lang="en-US" sz="3200" dirty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44E4B7-44F8-4419-A0CB-249038B48D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E423F4-520E-4E59-A98B-4601B03F79CE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EDFE-4A70-426E-9857-3DA8E901300A}" type="slidenum">
              <a:rPr lang="en-US" sz="1600"/>
              <a:pPr/>
              <a:t>21</a:t>
            </a:fld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229600" cy="480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b="1" dirty="0"/>
              <a:t>Persons with Physical Disabilities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Deaf/hard of hearing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Blind/low vision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Muscular Dystrophy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Multiple Sclerosis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Stroke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Alzheimer</a:t>
            </a:r>
            <a:r>
              <a:rPr lang="en-US" altLang="en-US" sz="2400" dirty="0"/>
              <a:t>’</a:t>
            </a:r>
            <a:r>
              <a:rPr lang="en-US" sz="2400" dirty="0"/>
              <a:t>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Huntington</a:t>
            </a:r>
            <a:r>
              <a:rPr lang="en-US" altLang="en-US" sz="2400" dirty="0"/>
              <a:t>’</a:t>
            </a:r>
            <a:r>
              <a:rPr lang="en-US" sz="2400" dirty="0"/>
              <a:t>s Disease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Head/spinal cord injury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1800" dirty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500" b="1" i="1" dirty="0"/>
              <a:t>May make it difficult for people to hear, comprehend and follow directions – and to respond back to you.</a:t>
            </a:r>
            <a:endParaRPr lang="en-US" sz="25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Crisis Recognition</a:t>
            </a:r>
            <a:br>
              <a:rPr lang="en-US" sz="3200" dirty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9A797E-A34D-443B-8842-7088E7590D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22FCE0-B0E6-434F-B047-083913DF9CFE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AC445-40E1-4AFF-8F47-4367F8D64DF9}" type="slidenum">
              <a:rPr lang="en-US" sz="1600"/>
              <a:pPr/>
              <a:t>22</a:t>
            </a:fld>
            <a:endParaRPr lang="en-US" sz="1600" dirty="0"/>
          </a:p>
        </p:txBody>
      </p:sp>
      <p:sp>
        <p:nvSpPr>
          <p:cNvPr id="20482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8229600" cy="4800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4000" b="1" dirty="0"/>
              <a:t>Persons with disabilities may exhibit same behaviors as EDPs</a:t>
            </a:r>
          </a:p>
          <a:p>
            <a:pPr lvl="1">
              <a:buFont typeface="Wingdings" pitchFamily="2" charset="2"/>
              <a:buChar char="§"/>
            </a:pPr>
            <a:r>
              <a:rPr lang="en-US" sz="3600" dirty="0"/>
              <a:t>Don</a:t>
            </a:r>
            <a:r>
              <a:rPr lang="en-US" altLang="en-US" sz="3600" dirty="0"/>
              <a:t>’</a:t>
            </a:r>
            <a:r>
              <a:rPr lang="en-US" sz="3600" dirty="0"/>
              <a:t>t always assume it</a:t>
            </a:r>
            <a:r>
              <a:rPr lang="en-US" altLang="en-US" sz="3600" dirty="0"/>
              <a:t>’</a:t>
            </a:r>
            <a:r>
              <a:rPr lang="en-US" sz="3600" dirty="0"/>
              <a:t>s mental illness</a:t>
            </a:r>
          </a:p>
          <a:p>
            <a:pPr lvl="1">
              <a:buFont typeface="Wingdings" pitchFamily="2" charset="2"/>
              <a:buChar char="§"/>
            </a:pPr>
            <a:r>
              <a:rPr lang="en-US" sz="3600" dirty="0"/>
              <a:t>Could be one of many factors – or a combination of several</a:t>
            </a:r>
          </a:p>
          <a:p>
            <a:pPr lvl="1">
              <a:buFont typeface="Wingdings" pitchFamily="2" charset="2"/>
              <a:buChar char="§"/>
            </a:pPr>
            <a:r>
              <a:rPr lang="en-US" sz="3600" dirty="0"/>
              <a:t>Focus on subject</a:t>
            </a:r>
            <a:r>
              <a:rPr lang="en-US" altLang="en-US" sz="3600" dirty="0"/>
              <a:t>’</a:t>
            </a:r>
            <a:r>
              <a:rPr lang="en-US" sz="3600" dirty="0"/>
              <a:t>s behavior </a:t>
            </a:r>
            <a:endParaRPr lang="en-US" dirty="0"/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Crisis Recognition</a:t>
            </a:r>
            <a:br>
              <a:rPr lang="en-US" sz="3200" dirty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82BF7E-FEA1-454E-A325-340C722C96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144714-AC41-41B9-BF83-E0B3987A6862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6030-26D5-4385-B84A-EE0CAAE021B6}" type="slidenum">
              <a:rPr lang="en-US" sz="1600"/>
              <a:pPr/>
              <a:t>23</a:t>
            </a:fld>
            <a:endParaRPr lang="en-US" sz="1600" dirty="0"/>
          </a:p>
        </p:txBody>
      </p:sp>
      <p:sp>
        <p:nvSpPr>
          <p:cNvPr id="21506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8229600" cy="4800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4000" b="1" dirty="0"/>
              <a:t>Another Approach – Ask! 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/>
              <a:t>Ask the person …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Are you on medication?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Do you normally see a doctor?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/>
              <a:t>Ask family members or friends nearby …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Does the person have a mental health condition?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A physical or developmental disability?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/>
              <a:t>Ask Dispatch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Get more information, ask follow-up questions</a:t>
            </a:r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Crisis Recognition</a:t>
            </a:r>
            <a:br>
              <a:rPr lang="en-US" sz="3200" dirty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C6890C-BFD3-4EC7-9BDE-C11C9BBEF0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7D9ED9-76E7-4F19-B6E1-555077E28469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49EA-FDE8-4277-9B4A-637C3E955947}" type="slidenum">
              <a:rPr lang="en-US" sz="1600"/>
              <a:pPr/>
              <a:t>24</a:t>
            </a:fld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229600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600" b="1" dirty="0"/>
              <a:t>Why do you want to know what</a:t>
            </a:r>
            <a:r>
              <a:rPr lang="en-US" altLang="en-US" sz="3600" b="1" dirty="0"/>
              <a:t>’</a:t>
            </a:r>
            <a:r>
              <a:rPr lang="en-US" sz="3600" b="1" dirty="0"/>
              <a:t>s behind someone</a:t>
            </a:r>
            <a:r>
              <a:rPr lang="en-US" altLang="en-US" sz="3600" b="1" dirty="0"/>
              <a:t>’</a:t>
            </a:r>
            <a:r>
              <a:rPr lang="en-US" sz="3600" b="1" dirty="0"/>
              <a:t>s erratic behavior?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300" dirty="0"/>
              <a:t>Best approaches to help stabilize the situation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300" dirty="0"/>
              <a:t>What communications strategies to employ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300" dirty="0"/>
              <a:t>What additional resources you may need</a:t>
            </a:r>
          </a:p>
          <a:p>
            <a:pPr marL="274320" lvl="1" indent="0">
              <a:lnSpc>
                <a:spcPct val="90000"/>
              </a:lnSpc>
              <a:buNone/>
            </a:pPr>
            <a:endParaRPr lang="en-US" sz="3300" b="1" i="1" dirty="0"/>
          </a:p>
          <a:p>
            <a:pPr marL="274320" lvl="1" indent="0">
              <a:lnSpc>
                <a:spcPct val="90000"/>
              </a:lnSpc>
              <a:buNone/>
            </a:pPr>
            <a:r>
              <a:rPr lang="en-US" sz="2800" b="1" i="1" dirty="0"/>
              <a:t>Up-front awareness and recognition are key to a safe and effective response.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Crisis Recognition</a:t>
            </a:r>
            <a:br>
              <a:rPr lang="en-US" sz="3200" dirty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0C4322-7207-4628-8D83-01D486BE23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062162-833A-4D74-9469-479840BDFF21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6549-7466-463F-BEFB-4747B5E4926C}" type="slidenum">
              <a:rPr lang="en-US" sz="1600"/>
              <a:pPr/>
              <a:t>25</a:t>
            </a:fld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b="1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400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5334000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-320040"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/>
              <a:t>What the encounter looks like from another perspective</a:t>
            </a:r>
          </a:p>
        </p:txBody>
      </p:sp>
      <p:pic>
        <p:nvPicPr>
          <p:cNvPr id="10" name="Picture 9" descr="Paton Blough vide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8383" y="1693185"/>
            <a:ext cx="5747235" cy="344986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Crisis Recognition</a:t>
            </a:r>
            <a:br>
              <a:rPr lang="en-US" sz="3200" dirty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492B72-42D6-4847-90BA-A65DE27DAB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FAA3C58-BD54-4E26-A1C7-F98BC671CAA3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8872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4000" b="1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b="1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400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05E8BF-59A8-4429-A961-04FEEB03EE2F}" type="slidenum">
              <a:rPr lang="en-US" sz="1600"/>
              <a:pPr/>
              <a:t>26</a:t>
            </a:fld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0" y="2362200"/>
            <a:ext cx="9067800" cy="2362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2819400"/>
            <a:ext cx="7772400" cy="17235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Suicide by Cop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- Content Courtesy of NYPD Detective Jeff Thompson, Ph.D.</a:t>
            </a:r>
            <a:endParaRPr lang="en-US" b="1" i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Crisis Recognition</a:t>
            </a:r>
            <a:br>
              <a:rPr lang="en-US" sz="3200" dirty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4BB351-19B3-44DE-A1B0-0C6BD153F3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F21C1D-F424-45F3-853B-68EAAF0FF2A5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531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40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4000" dirty="0">
                <a:solidFill>
                  <a:srgbClr val="C00000"/>
                </a:solidFill>
              </a:rPr>
              <a:t>Definition:</a:t>
            </a:r>
          </a:p>
          <a:p>
            <a:pPr>
              <a:buNone/>
            </a:pPr>
            <a:endParaRPr lang="en-US" sz="1200" dirty="0"/>
          </a:p>
          <a:p>
            <a:pPr>
              <a:buNone/>
            </a:pPr>
            <a:r>
              <a:rPr lang="en-US" dirty="0"/>
              <a:t>   </a:t>
            </a:r>
            <a:r>
              <a:rPr lang="en-US" sz="3200" dirty="0"/>
              <a:t>A deliberate act motivated, in whole or in part, by the subject’s desire to die by suicide, which provokes the law enforcement officer(s) to act, with the result being a justifiable homicide by the officer(s).</a:t>
            </a:r>
          </a:p>
          <a:p>
            <a:pPr>
              <a:buNone/>
            </a:pPr>
            <a:endParaRPr lang="en-US" sz="1200" dirty="0"/>
          </a:p>
          <a:p>
            <a:pPr>
              <a:buNone/>
            </a:pPr>
            <a:r>
              <a:rPr lang="en-US" sz="2400" dirty="0"/>
              <a:t>			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Crisis Recognition </a:t>
            </a:r>
            <a:br>
              <a:rPr lang="en-US" sz="3200" dirty="0"/>
            </a:br>
            <a:r>
              <a:rPr lang="en-US" sz="2700" b="1" dirty="0">
                <a:solidFill>
                  <a:srgbClr val="C00000"/>
                </a:solidFill>
                <a:latin typeface="Corbel" pitchFamily="34" charset="0"/>
              </a:rPr>
              <a:t>Suicide by Cop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17435F-1B74-4B2B-A262-D8964F86428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42B9B9AB-F9D0-49EB-AD8E-F3A058C2D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225256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i="1" dirty="0"/>
              <a:t>-Detective Jeff Thompson, NYPD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4E40C4-AC27-450E-BF84-8795F5C3F4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E21E474-F07F-48EB-A64B-6BA4B81CF28C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20574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Suicide-by-Cop criteria:</a:t>
            </a:r>
          </a:p>
          <a:p>
            <a:pPr marL="925512" lvl="1" indent="-514350">
              <a:buFont typeface="+mj-lt"/>
              <a:buAutoNum type="arabicPeriod"/>
            </a:pPr>
            <a:r>
              <a:rPr lang="en-US" dirty="0"/>
              <a:t>Voluntarily enter into a confrontation with law enforcement</a:t>
            </a:r>
          </a:p>
          <a:p>
            <a:pPr marL="925512" lvl="1" indent="-514350">
              <a:buFont typeface="+mj-lt"/>
              <a:buAutoNum type="arabicPeriod"/>
            </a:pPr>
            <a:r>
              <a:rPr lang="en-US" dirty="0"/>
              <a:t>Communicate suicidal intent (verbal or actions)</a:t>
            </a:r>
          </a:p>
          <a:p>
            <a:pPr marL="925512" lvl="1" indent="-514350">
              <a:buFont typeface="+mj-lt"/>
              <a:buAutoNum type="arabicPeriod"/>
            </a:pPr>
            <a:r>
              <a:rPr lang="en-US" dirty="0"/>
              <a:t>Act in a threatening manner to the police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17435F-1B74-4B2B-A262-D8964F864288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 descr="Suicide-by-cop glend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230" y="3499790"/>
            <a:ext cx="5639540" cy="2748609"/>
          </a:xfrm>
          <a:prstGeom prst="rect">
            <a:avLst/>
          </a:prstGeom>
        </p:spPr>
      </p:pic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Crisis Recognition </a:t>
            </a:r>
            <a:br>
              <a:rPr lang="en-US" sz="3200" dirty="0"/>
            </a:br>
            <a:r>
              <a:rPr lang="en-US" sz="2700" b="1" dirty="0">
                <a:solidFill>
                  <a:srgbClr val="C00000"/>
                </a:solidFill>
                <a:latin typeface="Corbel" pitchFamily="34" charset="0"/>
              </a:rPr>
              <a:t>Suicide by Cop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EC4FDF-D9F3-44CD-95B1-DDD9D1649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08540B-6F46-434F-AEF8-A894ADC452EE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3600" dirty="0"/>
              <a:t>Suicide by cop is prevalent … and often unpredictable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/>
              <a:t>Study of 700 officer-involved shootings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/>
              <a:t>36% were suicide-by-cop incidents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dirty="0"/>
              <a:t>17% of these suicides were planned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dirty="0"/>
              <a:t>81% were spontaneous</a:t>
            </a:r>
            <a:r>
              <a:rPr lang="en-US" dirty="0"/>
              <a:t> </a:t>
            </a:r>
          </a:p>
          <a:p>
            <a:pPr lvl="2"/>
            <a:endParaRPr lang="en-US" dirty="0"/>
          </a:p>
          <a:p>
            <a:pPr lvl="2" algn="r">
              <a:buNone/>
            </a:pPr>
            <a:r>
              <a:rPr lang="en-US" sz="1600" dirty="0"/>
              <a:t>Mohandie, Meloy, and Collins. “Suicide by Cop Among Officer-Involved Shooting Cases.” </a:t>
            </a:r>
            <a:r>
              <a:rPr lang="en-US" sz="1600" i="1" dirty="0"/>
              <a:t>Journal of Forensic Science </a:t>
            </a:r>
            <a:r>
              <a:rPr lang="en-US" sz="1600" dirty="0"/>
              <a:t>(2009)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17435F-1B74-4B2B-A262-D8964F86428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Crisis Recognition </a:t>
            </a:r>
            <a:br>
              <a:rPr lang="en-US" sz="3200" dirty="0"/>
            </a:br>
            <a:r>
              <a:rPr lang="en-US" sz="2700" b="1" dirty="0">
                <a:solidFill>
                  <a:srgbClr val="C00000"/>
                </a:solidFill>
                <a:latin typeface="Corbel" pitchFamily="34" charset="0"/>
              </a:rPr>
              <a:t>Suicide by Cop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0D400F-1828-4AB5-A787-66FEEAAFA9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F9C503-BE8F-4121-8BC1-08A33B5CC39D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8872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4000" b="1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b="1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400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05E8BF-59A8-4429-A961-04FEEB03EE2F}" type="slidenum">
              <a:rPr lang="en-US" sz="1600"/>
              <a:pPr/>
              <a:t>3</a:t>
            </a:fld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0" y="2362200"/>
            <a:ext cx="9067800" cy="2362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2384425"/>
            <a:ext cx="7772400" cy="2122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Recognizing a</a:t>
            </a:r>
            <a:br>
              <a:rPr lang="en-US" sz="6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</a:br>
            <a:r>
              <a:rPr lang="en-US" sz="6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Person in Crisis</a:t>
            </a:r>
            <a:endParaRPr lang="en-US" sz="6600" b="1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Crisis Recognition</a:t>
            </a:r>
            <a:br>
              <a:rPr lang="en-US" sz="3200" dirty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EC6826-5135-447D-9B38-CF00AAA9A8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B2452A-73B7-4C6A-A95C-EC3FD14C0E90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435F-1B74-4B2B-A262-D8964F86428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4267200" cy="493776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Suicide-by-Cop Subjects: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History of mental illness – 62%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Unknown mental illness – 32% 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Under the influence of a controlled substance – 17%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Intoxicated – 36%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Thought disorder – 15%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Prior criminal history – 66% </a:t>
            </a:r>
          </a:p>
          <a:p>
            <a:pPr lvl="2"/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4495800" y="2133600"/>
            <a:ext cx="3657600" cy="3200400"/>
            <a:chOff x="2606983" y="1921184"/>
            <a:chExt cx="3657600" cy="3200400"/>
          </a:xfrm>
        </p:grpSpPr>
        <p:sp>
          <p:nvSpPr>
            <p:cNvPr id="29" name="AutoShape 3"/>
            <p:cNvSpPr>
              <a:spLocks noChangeArrowheads="1"/>
            </p:cNvSpPr>
            <p:nvPr/>
          </p:nvSpPr>
          <p:spPr bwMode="auto">
            <a:xfrm rot="2669638">
              <a:off x="3368983" y="2302184"/>
              <a:ext cx="2286000" cy="228600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368983" y="2805422"/>
              <a:ext cx="2286000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dirty="0">
                  <a:latin typeface="Times New Roman" pitchFamily="18" charset="0"/>
                </a:rPr>
                <a:t>Emotionally</a:t>
              </a:r>
              <a:br>
                <a:rPr lang="en-US" sz="2800" dirty="0">
                  <a:latin typeface="Times New Roman" pitchFamily="18" charset="0"/>
                </a:rPr>
              </a:br>
              <a:r>
                <a:rPr lang="en-US" sz="2800" dirty="0">
                  <a:latin typeface="Times New Roman" pitchFamily="18" charset="0"/>
                </a:rPr>
                <a:t>Distressed</a:t>
              </a:r>
              <a:br>
                <a:rPr lang="en-US" sz="2800" dirty="0">
                  <a:latin typeface="Times New Roman" pitchFamily="18" charset="0"/>
                </a:rPr>
              </a:br>
              <a:r>
                <a:rPr lang="en-US" sz="2800" dirty="0">
                  <a:latin typeface="Times New Roman" pitchFamily="18" charset="0"/>
                </a:rPr>
                <a:t>Person</a:t>
              </a:r>
            </a:p>
          </p:txBody>
        </p:sp>
        <p:sp>
          <p:nvSpPr>
            <p:cNvPr id="31" name="AutoShape 6"/>
            <p:cNvSpPr>
              <a:spLocks noChangeArrowheads="1"/>
            </p:cNvSpPr>
            <p:nvPr/>
          </p:nvSpPr>
          <p:spPr bwMode="auto">
            <a:xfrm rot="2345631">
              <a:off x="2606983" y="2225984"/>
              <a:ext cx="990600" cy="457200"/>
            </a:xfrm>
            <a:prstGeom prst="rightArrow">
              <a:avLst>
                <a:gd name="adj1" fmla="val 50000"/>
                <a:gd name="adj2" fmla="val 541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AutoShape 8"/>
            <p:cNvSpPr>
              <a:spLocks noChangeArrowheads="1"/>
            </p:cNvSpPr>
            <p:nvPr/>
          </p:nvSpPr>
          <p:spPr bwMode="auto">
            <a:xfrm rot="7985642">
              <a:off x="5388283" y="2187884"/>
              <a:ext cx="990600" cy="457200"/>
            </a:xfrm>
            <a:prstGeom prst="rightArrow">
              <a:avLst>
                <a:gd name="adj1" fmla="val 50000"/>
                <a:gd name="adj2" fmla="val 541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AutoShape 10"/>
            <p:cNvSpPr>
              <a:spLocks noChangeArrowheads="1"/>
            </p:cNvSpPr>
            <p:nvPr/>
          </p:nvSpPr>
          <p:spPr bwMode="auto">
            <a:xfrm rot="-2768550">
              <a:off x="2797483" y="4397684"/>
              <a:ext cx="990600" cy="457200"/>
            </a:xfrm>
            <a:prstGeom prst="rightArrow">
              <a:avLst>
                <a:gd name="adj1" fmla="val 50000"/>
                <a:gd name="adj2" fmla="val 541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12"/>
            <p:cNvSpPr>
              <a:spLocks noChangeArrowheads="1"/>
            </p:cNvSpPr>
            <p:nvPr/>
          </p:nvSpPr>
          <p:spPr bwMode="auto">
            <a:xfrm rot="-8190318">
              <a:off x="5273983" y="4359584"/>
              <a:ext cx="990600" cy="457200"/>
            </a:xfrm>
            <a:prstGeom prst="rightArrow">
              <a:avLst>
                <a:gd name="adj1" fmla="val 50000"/>
                <a:gd name="adj2" fmla="val 541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3962400" y="1524000"/>
            <a:ext cx="106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000" b="1" dirty="0"/>
              <a:t>Mental </a:t>
            </a:r>
          </a:p>
          <a:p>
            <a:pPr algn="r"/>
            <a:r>
              <a:rPr lang="en-US" sz="2000" b="1" dirty="0"/>
              <a:t>Illness</a:t>
            </a:r>
          </a:p>
        </p:txBody>
      </p:sp>
      <p:sp>
        <p:nvSpPr>
          <p:cNvPr id="36" name="Rectangle 16"/>
          <p:cNvSpPr>
            <a:spLocks noChangeArrowheads="1"/>
          </p:cNvSpPr>
          <p:nvPr/>
        </p:nvSpPr>
        <p:spPr bwMode="auto">
          <a:xfrm>
            <a:off x="7696200" y="1524000"/>
            <a:ext cx="144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Substance</a:t>
            </a:r>
          </a:p>
          <a:p>
            <a:r>
              <a:rPr lang="en-US" sz="2000" b="1" dirty="0"/>
              <a:t>Abuse</a:t>
            </a:r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4038600" y="5257800"/>
            <a:ext cx="137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000" b="1" dirty="0"/>
              <a:t>Medical</a:t>
            </a:r>
            <a:br>
              <a:rPr lang="en-US" sz="2000" b="1" dirty="0"/>
            </a:br>
            <a:r>
              <a:rPr lang="en-US" sz="2000" b="1" dirty="0"/>
              <a:t>Condition</a:t>
            </a:r>
          </a:p>
        </p:txBody>
      </p:sp>
      <p:sp>
        <p:nvSpPr>
          <p:cNvPr id="38" name="Rectangle 18"/>
          <p:cNvSpPr>
            <a:spLocks noChangeArrowheads="1"/>
          </p:cNvSpPr>
          <p:nvPr/>
        </p:nvSpPr>
        <p:spPr bwMode="auto">
          <a:xfrm>
            <a:off x="7543800" y="5257800"/>
            <a:ext cx="144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Situational</a:t>
            </a:r>
          </a:p>
          <a:p>
            <a:r>
              <a:rPr lang="en-US" sz="2000" b="1" dirty="0"/>
              <a:t>Stress</a:t>
            </a:r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Crisis Recognition </a:t>
            </a:r>
            <a:br>
              <a:rPr lang="en-US" sz="3200" dirty="0"/>
            </a:br>
            <a:r>
              <a:rPr lang="en-US" sz="2700" b="1" dirty="0">
                <a:solidFill>
                  <a:srgbClr val="C00000"/>
                </a:solidFill>
                <a:latin typeface="Corbel" pitchFamily="34" charset="0"/>
              </a:rPr>
              <a:t>Suicide by Cop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5FC17FB-32B9-4324-BC7A-C303F56A2C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DF8D10F-47B3-4AD5-A0B6-49BDD4586FA0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Subject may be experiencing a wide range of emotions and characteristics including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Anger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Agitation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Resoluteness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Defiance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Desperation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We know that when a subject’s emotions are running high, their rational thought is low.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17435F-1B74-4B2B-A262-D8964F864288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" name="Content Placeholder 11" descr="Suicide-By-Cop-Refus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6496" y="2458035"/>
            <a:ext cx="3733800" cy="2538984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Crisis Recognition </a:t>
            </a:r>
            <a:br>
              <a:rPr lang="en-US" sz="3200" dirty="0"/>
            </a:br>
            <a:r>
              <a:rPr lang="en-US" sz="2700" b="1" dirty="0">
                <a:solidFill>
                  <a:srgbClr val="C00000"/>
                </a:solidFill>
                <a:latin typeface="Corbel" pitchFamily="34" charset="0"/>
              </a:rPr>
              <a:t>Suicide by Cop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465A4C-D0D5-4294-BF7B-97A2C3D23A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E87859-DD8D-4752-AE30-84BF8988DCC3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pPr algn="ctr">
              <a:buNone/>
            </a:pPr>
            <a:r>
              <a:rPr lang="en-US" sz="3200" b="1" u="sng" dirty="0"/>
              <a:t>The Emotional-Rational Thinking Scale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17435F-1B74-4B2B-A262-D8964F864288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0" name="Picture 1" descr="image001"/>
          <p:cNvPicPr>
            <a:picLocks noChangeAspect="1" noChangeArrowheads="1"/>
          </p:cNvPicPr>
          <p:nvPr/>
        </p:nvPicPr>
        <p:blipFill>
          <a:blip r:embed="rId2" cstate="print"/>
          <a:srcRect t="22917"/>
          <a:stretch>
            <a:fillRect/>
          </a:stretch>
        </p:blipFill>
        <p:spPr bwMode="auto">
          <a:xfrm>
            <a:off x="1219200" y="2667000"/>
            <a:ext cx="643731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52600" y="62484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i="1" dirty="0"/>
              <a:t>Courtesy of Detective Jeff Thompson, NYPD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itchFamily="34" charset="0"/>
              </a:rPr>
              <a:t>Crisis Recognition </a:t>
            </a:r>
            <a:br>
              <a:rPr lang="en-US" sz="3200" dirty="0"/>
            </a:br>
            <a:r>
              <a:rPr lang="en-US" sz="2700" b="1" dirty="0">
                <a:solidFill>
                  <a:srgbClr val="C00000"/>
                </a:solidFill>
                <a:latin typeface="Corbel" pitchFamily="34" charset="0"/>
              </a:rPr>
              <a:t>Suicide by Cop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444A00-0422-4E10-9A18-1BC5E09474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1E5621F-DD33-4E44-BD76-84A6EF10FCA1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9E07-AB5F-458D-A3A2-F0CC1D17C93A}" type="slidenum">
              <a:rPr lang="en-US" sz="1600"/>
              <a:pPr/>
              <a:t>33</a:t>
            </a:fld>
            <a:endParaRPr lang="en-US" sz="1600" dirty="0"/>
          </a:p>
        </p:txBody>
      </p:sp>
      <p:sp>
        <p:nvSpPr>
          <p:cNvPr id="39938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8229600" cy="4800600"/>
          </a:xfrm>
        </p:spPr>
        <p:txBody>
          <a:bodyPr/>
          <a:lstStyle/>
          <a:p>
            <a:r>
              <a:rPr lang="en-US" sz="4800" b="1" dirty="0"/>
              <a:t>Quick Recap</a:t>
            </a:r>
          </a:p>
          <a:p>
            <a:pPr lvl="1"/>
            <a:r>
              <a:rPr lang="en-US" sz="3600" dirty="0"/>
              <a:t>There could be many causes for a person to be in crisis – mental illness is one of them</a:t>
            </a:r>
          </a:p>
          <a:p>
            <a:pPr lvl="1"/>
            <a:r>
              <a:rPr lang="en-US" sz="3600" dirty="0"/>
              <a:t>Your priority is not to diagnose and resolve the situation – it</a:t>
            </a:r>
            <a:r>
              <a:rPr lang="en-US" altLang="en-US" sz="3600" dirty="0"/>
              <a:t>’</a:t>
            </a:r>
            <a:r>
              <a:rPr lang="en-US" sz="3600" dirty="0"/>
              <a:t>s to defuse, stabilize and get help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Crisis Recognition</a:t>
            </a:r>
            <a:br>
              <a:rPr lang="en-US" sz="3200" dirty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E4C480-BDCE-47BB-A065-AD7732BA36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115948-43F3-4299-B81E-1A760361CDBC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C42A5-6454-4D42-8573-CFCE090FEBB9}" type="slidenum">
              <a:rPr lang="en-US" sz="1600"/>
              <a:pPr/>
              <a:t>34</a:t>
            </a:fld>
            <a:endParaRPr lang="en-US" sz="1600" dirty="0"/>
          </a:p>
        </p:txBody>
      </p:sp>
      <p:sp>
        <p:nvSpPr>
          <p:cNvPr id="40962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229600" cy="4800600"/>
          </a:xfrm>
        </p:spPr>
        <p:txBody>
          <a:bodyPr/>
          <a:lstStyle/>
          <a:p>
            <a:r>
              <a:rPr lang="en-US" sz="4800" b="1" dirty="0"/>
              <a:t>Quick Recap</a:t>
            </a:r>
          </a:p>
          <a:p>
            <a:pPr lvl="1"/>
            <a:r>
              <a:rPr lang="en-US" sz="3600" dirty="0"/>
              <a:t>As emotions rise, rational thinking declines – lowering their emotions helps people think more rationally</a:t>
            </a:r>
          </a:p>
          <a:p>
            <a:pPr lvl="1"/>
            <a:r>
              <a:rPr lang="en-US" sz="3600" dirty="0"/>
              <a:t>Empathy, communication, respect, making a connection – all about trying to get </a:t>
            </a:r>
            <a:r>
              <a:rPr lang="en-US" sz="3600" b="1" dirty="0"/>
              <a:t>voluntary compliance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Crisis Recognition</a:t>
            </a:r>
            <a:br>
              <a:rPr lang="en-US" sz="3200" dirty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76B8E4-D804-45C7-82BB-B9FD49836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0BE270-36D4-4987-AAC1-35A7CB10C582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1DE0E7-671B-492E-9485-228E42591ABB}" type="slidenum">
              <a:rPr lang="en-US" sz="1600"/>
              <a:pPr/>
              <a:t>35</a:t>
            </a:fld>
            <a:endParaRPr lang="en-US" sz="1600" dirty="0"/>
          </a:p>
        </p:txBody>
      </p:sp>
      <p:sp>
        <p:nvSpPr>
          <p:cNvPr id="41986" name="Content Placeholder 1"/>
          <p:cNvSpPr txBox="1">
            <a:spLocks/>
          </p:cNvSpPr>
          <p:nvPr/>
        </p:nvSpPr>
        <p:spPr bwMode="auto">
          <a:xfrm>
            <a:off x="0" y="22860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 algn="ctr">
              <a:spcAft>
                <a:spcPts val="1200"/>
              </a:spcAft>
              <a:buClr>
                <a:schemeClr val="accent1"/>
              </a:buClr>
              <a:buSzPct val="80000"/>
            </a:pPr>
            <a:r>
              <a:rPr lang="en-US" sz="5400" b="1"/>
              <a:t>Thoughts?</a:t>
            </a:r>
          </a:p>
          <a:p>
            <a:pPr marL="438150" indent="-319088" algn="ctr">
              <a:spcAft>
                <a:spcPts val="1200"/>
              </a:spcAft>
              <a:buClr>
                <a:schemeClr val="accent1"/>
              </a:buClr>
              <a:buSzPct val="80000"/>
            </a:pPr>
            <a:r>
              <a:rPr lang="en-US" sz="5400" b="1"/>
              <a:t>Questions?</a:t>
            </a:r>
          </a:p>
          <a:p>
            <a:pPr marL="438150" indent="-319088" algn="ctr">
              <a:spcAft>
                <a:spcPts val="1200"/>
              </a:spcAft>
              <a:buClr>
                <a:schemeClr val="accent1"/>
              </a:buClr>
              <a:buSzPct val="80000"/>
            </a:pPr>
            <a:r>
              <a:rPr lang="en-US" sz="5400" b="1"/>
              <a:t>Observations?</a:t>
            </a:r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/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sz="2400"/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</a:pPr>
            <a:endParaRPr lang="en-US" sz="240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320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Crisis Recognition</a:t>
            </a:r>
            <a:br>
              <a:rPr lang="en-US" sz="3200" dirty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C98978-BCD1-45B7-B9D3-1ECD3609EE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A74195-081F-4503-84BF-EA017C31182C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en-US" b="1"/>
          </a:p>
          <a:p>
            <a:pPr algn="ctr">
              <a:buFont typeface="Wingdings 2" pitchFamily="18" charset="2"/>
              <a:buNone/>
            </a:pPr>
            <a:endParaRPr lang="en-US" b="1"/>
          </a:p>
          <a:p>
            <a:pPr>
              <a:buFont typeface="Wingdings 2" pitchFamily="18" charset="2"/>
              <a:buNone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C0AFC0-4BEC-4412-AC15-3C3FFB274258}" type="slidenum">
              <a:rPr lang="en-US" sz="1600"/>
              <a:pPr/>
              <a:t>4</a:t>
            </a:fld>
            <a:endParaRPr lang="en-US" sz="1600" dirty="0"/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457200" y="1752600"/>
            <a:ext cx="82296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400" b="1">
                <a:solidFill>
                  <a:srgbClr val="C00000"/>
                </a:solidFill>
              </a:rPr>
              <a:t>Behavioral Crisis: A Definition</a:t>
            </a:r>
            <a:endParaRPr lang="en-US" sz="3400">
              <a:solidFill>
                <a:srgbClr val="C00000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2514600"/>
            <a:ext cx="7620000" cy="3813175"/>
          </a:xfrm>
          <a:prstGeom prst="rect">
            <a:avLst/>
          </a:prstGeom>
        </p:spPr>
        <p:txBody>
          <a:bodyPr lIns="54864" tIns="91440">
            <a:normAutofit fontScale="92500" lnSpcReduction="20000"/>
          </a:bodyPr>
          <a:lstStyle/>
          <a:p>
            <a:pPr marL="512064" indent="-514350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3600" b="1" dirty="0">
                <a:latin typeface="+mn-lt"/>
                <a:ea typeface="+mn-ea"/>
              </a:rPr>
              <a:t>An episode of mental and/or emotional distress that is creating instability or danger and is considered disruptive by the community, friends, family or the person him/herself</a:t>
            </a:r>
            <a:br>
              <a:rPr lang="en-US" sz="3600" b="1" dirty="0">
                <a:latin typeface="+mn-lt"/>
                <a:ea typeface="+mn-ea"/>
              </a:rPr>
            </a:br>
            <a:endParaRPr lang="en-US" sz="1900" b="1" dirty="0">
              <a:latin typeface="+mn-lt"/>
              <a:ea typeface="+mn-ea"/>
            </a:endParaRPr>
          </a:p>
          <a:p>
            <a:pPr marL="512064" indent="-514350" algn="r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defRPr/>
            </a:pPr>
            <a:r>
              <a:rPr lang="en-US" sz="2400" i="1" dirty="0">
                <a:latin typeface="+mn-lt"/>
                <a:ea typeface="+mn-ea"/>
              </a:rPr>
              <a:t>Adapted from the Seattle Police Department</a:t>
            </a:r>
          </a:p>
          <a:p>
            <a:pPr marL="438912" indent="-32004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defRPr/>
            </a:pPr>
            <a:endParaRPr lang="en-US" sz="2400" dirty="0">
              <a:latin typeface="+mn-lt"/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  <a:ea typeface="+mn-e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Crisis Recognition</a:t>
            </a:r>
            <a:br>
              <a:rPr lang="en-US" sz="3200" dirty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DB45F6-11DC-4F99-8D97-8E2EA8D368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F1B1F4-0E4C-4B83-A084-CF7167E2861F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022D-1126-42E1-AFDC-27DB59EE91C4}" type="slidenum">
              <a:rPr lang="en-US" sz="2500"/>
              <a:pPr/>
              <a:t>5</a:t>
            </a:fld>
            <a:endParaRPr lang="en-US" sz="250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828800"/>
            <a:ext cx="8229600" cy="480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3100" b="1" dirty="0"/>
              <a:t>How Does a Crisis Typically Occur?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dirty="0"/>
              <a:t>Precipitating event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dirty="0"/>
              <a:t>Person</a:t>
            </a:r>
            <a:r>
              <a:rPr lang="en-US" altLang="en-US" sz="2800" dirty="0"/>
              <a:t>’</a:t>
            </a:r>
            <a:r>
              <a:rPr lang="en-US" sz="2800" dirty="0"/>
              <a:t>s perception of the event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dirty="0"/>
              <a:t>Normal methods of coping fail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dirty="0"/>
              <a:t>Resulting in …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Breakdown in control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Inability to respond appropriately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Feeling overwhelmed</a:t>
            </a:r>
          </a:p>
          <a:p>
            <a:pPr algn="r">
              <a:lnSpc>
                <a:spcPct val="80000"/>
              </a:lnSpc>
              <a:buFont typeface="Wingdings 2" pitchFamily="18" charset="2"/>
              <a:buNone/>
            </a:pPr>
            <a:endParaRPr lang="en-US" sz="1900" i="1" dirty="0"/>
          </a:p>
          <a:p>
            <a:pPr algn="r">
              <a:lnSpc>
                <a:spcPct val="80000"/>
              </a:lnSpc>
              <a:buFont typeface="Wingdings 2" pitchFamily="18" charset="2"/>
              <a:buNone/>
            </a:pPr>
            <a:r>
              <a:rPr lang="en-US" sz="1900" i="1" dirty="0"/>
              <a:t>Adapted from Police Training Institute</a:t>
            </a:r>
          </a:p>
          <a:p>
            <a:pPr algn="r">
              <a:lnSpc>
                <a:spcPct val="80000"/>
              </a:lnSpc>
              <a:buFont typeface="Wingdings 2" pitchFamily="18" charset="2"/>
              <a:buNone/>
            </a:pPr>
            <a:r>
              <a:rPr lang="en-US" sz="1900" i="1" dirty="0"/>
              <a:t>University of Illinois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1900" dirty="0"/>
          </a:p>
          <a:p>
            <a:pPr>
              <a:lnSpc>
                <a:spcPct val="80000"/>
              </a:lnSpc>
            </a:pPr>
            <a:endParaRPr lang="en-US" sz="2500" dirty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25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Crisis Recognition</a:t>
            </a:r>
            <a:br>
              <a:rPr lang="en-US" sz="3200" dirty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42B27A-F349-42F5-8E9C-0D4003BE5A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577F68-83F7-4CFA-817F-55370B491DA0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485-9C86-4344-8355-316674292BE8}" type="slidenum">
              <a:rPr lang="en-US" sz="1600"/>
              <a:pPr/>
              <a:t>6</a:t>
            </a:fld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5257800" cy="4800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37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700" b="1" dirty="0"/>
              <a:t>Why Should I Care?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People in crisis need help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Crises can impact public and officer safety</a:t>
            </a:r>
            <a:endParaRPr lang="en-US" sz="2200" i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It</a:t>
            </a:r>
            <a:r>
              <a:rPr lang="en-US" altLang="en-US" sz="3200" dirty="0"/>
              <a:t>’</a:t>
            </a:r>
            <a:r>
              <a:rPr lang="en-US" sz="3200" dirty="0"/>
              <a:t>s our job –  to serve and protect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Reflects mission, values &amp; ethics – sanctity of life</a:t>
            </a:r>
          </a:p>
          <a:p>
            <a:pPr algn="r">
              <a:lnSpc>
                <a:spcPct val="80000"/>
              </a:lnSpc>
              <a:buFont typeface="Wingdings 2" pitchFamily="18" charset="2"/>
              <a:buNone/>
            </a:pPr>
            <a:r>
              <a:rPr lang="en-US" sz="2200" i="1" dirty="0"/>
              <a:t>		</a:t>
            </a:r>
            <a:br>
              <a:rPr lang="en-US" sz="2200" i="1" dirty="0"/>
            </a:br>
            <a:endParaRPr lang="en-US" sz="2200" dirty="0"/>
          </a:p>
          <a:p>
            <a:pPr>
              <a:lnSpc>
                <a:spcPct val="80000"/>
              </a:lnSpc>
            </a:pPr>
            <a:endParaRPr lang="en-US" sz="3000" dirty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3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715000" y="2819400"/>
            <a:ext cx="2971800" cy="2847975"/>
            <a:chOff x="5791200" y="3429000"/>
            <a:chExt cx="2971800" cy="2847975"/>
          </a:xfrm>
        </p:grpSpPr>
        <p:pic>
          <p:nvPicPr>
            <p:cNvPr id="5" name="Picture 2" descr="C:\Users\jmcginty\Documents\CDM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t="20136"/>
            <a:stretch>
              <a:fillRect/>
            </a:stretch>
          </p:blipFill>
          <p:spPr bwMode="auto">
            <a:xfrm>
              <a:off x="5791200" y="3429000"/>
              <a:ext cx="2971800" cy="2847975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2" descr="C:\Users\jmcginty\Documents\CDM.jpg"/>
            <p:cNvPicPr>
              <a:picLocks noChangeAspect="1" noChangeArrowheads="1"/>
            </p:cNvPicPr>
            <p:nvPr/>
          </p:nvPicPr>
          <p:blipFill>
            <a:blip r:embed="rId3" cstate="print"/>
            <a:srcRect l="31331" t="47781" r="29966" b="19966"/>
            <a:stretch>
              <a:fillRect/>
            </a:stretch>
          </p:blipFill>
          <p:spPr bwMode="auto">
            <a:xfrm>
              <a:off x="6705600" y="4419600"/>
              <a:ext cx="1150938" cy="1150938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Crisis Recognition</a:t>
            </a:r>
            <a:br>
              <a:rPr lang="en-US" sz="3200" dirty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BF91EA-7D91-43CB-8896-4335109B0E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0D0439C-DF06-483A-B509-3EB86B2EAFB7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3186-8468-474A-82A2-E2237F2DAD88}" type="slidenum">
              <a:rPr lang="en-US" sz="1600"/>
              <a:pPr/>
              <a:t>7</a:t>
            </a:fld>
            <a:endParaRPr lang="en-US" sz="1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2743200" y="2057400"/>
            <a:ext cx="3657600" cy="3200400"/>
            <a:chOff x="2606983" y="1921184"/>
            <a:chExt cx="3657600" cy="3200400"/>
          </a:xfrm>
        </p:grpSpPr>
        <p:sp>
          <p:nvSpPr>
            <p:cNvPr id="14338" name="AutoShape 3"/>
            <p:cNvSpPr>
              <a:spLocks noChangeArrowheads="1"/>
            </p:cNvSpPr>
            <p:nvPr/>
          </p:nvSpPr>
          <p:spPr bwMode="auto">
            <a:xfrm rot="2669638">
              <a:off x="3368983" y="2302184"/>
              <a:ext cx="2286000" cy="228600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14339" name="Text Box 4"/>
            <p:cNvSpPr txBox="1">
              <a:spLocks noChangeArrowheads="1"/>
            </p:cNvSpPr>
            <p:nvPr/>
          </p:nvSpPr>
          <p:spPr bwMode="auto">
            <a:xfrm>
              <a:off x="3368983" y="2805422"/>
              <a:ext cx="2286000" cy="1570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200" dirty="0">
                  <a:latin typeface="Times New Roman" pitchFamily="18" charset="0"/>
                </a:rPr>
                <a:t>Emotionally</a:t>
              </a:r>
              <a:br>
                <a:rPr lang="en-US" sz="3200" dirty="0">
                  <a:latin typeface="Times New Roman" pitchFamily="18" charset="0"/>
                </a:rPr>
              </a:br>
              <a:r>
                <a:rPr lang="en-US" sz="3200" dirty="0">
                  <a:latin typeface="Times New Roman" pitchFamily="18" charset="0"/>
                </a:rPr>
                <a:t>Distressed</a:t>
              </a:r>
              <a:br>
                <a:rPr lang="en-US" sz="3200" dirty="0">
                  <a:latin typeface="Times New Roman" pitchFamily="18" charset="0"/>
                </a:rPr>
              </a:br>
              <a:r>
                <a:rPr lang="en-US" sz="3200" dirty="0">
                  <a:latin typeface="Times New Roman" pitchFamily="18" charset="0"/>
                </a:rPr>
                <a:t>Person</a:t>
              </a:r>
            </a:p>
          </p:txBody>
        </p:sp>
        <p:sp>
          <p:nvSpPr>
            <p:cNvPr id="14340" name="AutoShape 6"/>
            <p:cNvSpPr>
              <a:spLocks noChangeArrowheads="1"/>
            </p:cNvSpPr>
            <p:nvPr/>
          </p:nvSpPr>
          <p:spPr bwMode="auto">
            <a:xfrm rot="2345631">
              <a:off x="2606983" y="2225984"/>
              <a:ext cx="990600" cy="457200"/>
            </a:xfrm>
            <a:prstGeom prst="rightArrow">
              <a:avLst>
                <a:gd name="adj1" fmla="val 50000"/>
                <a:gd name="adj2" fmla="val 541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1" name="AutoShape 8"/>
            <p:cNvSpPr>
              <a:spLocks noChangeArrowheads="1"/>
            </p:cNvSpPr>
            <p:nvPr/>
          </p:nvSpPr>
          <p:spPr bwMode="auto">
            <a:xfrm rot="7985642">
              <a:off x="5388283" y="2187884"/>
              <a:ext cx="990600" cy="457200"/>
            </a:xfrm>
            <a:prstGeom prst="rightArrow">
              <a:avLst>
                <a:gd name="adj1" fmla="val 50000"/>
                <a:gd name="adj2" fmla="val 541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2" name="AutoShape 10"/>
            <p:cNvSpPr>
              <a:spLocks noChangeArrowheads="1"/>
            </p:cNvSpPr>
            <p:nvPr/>
          </p:nvSpPr>
          <p:spPr bwMode="auto">
            <a:xfrm rot="-2768550">
              <a:off x="2797483" y="4397684"/>
              <a:ext cx="990600" cy="457200"/>
            </a:xfrm>
            <a:prstGeom prst="rightArrow">
              <a:avLst>
                <a:gd name="adj1" fmla="val 50000"/>
                <a:gd name="adj2" fmla="val 541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3" name="AutoShape 12"/>
            <p:cNvSpPr>
              <a:spLocks noChangeArrowheads="1"/>
            </p:cNvSpPr>
            <p:nvPr/>
          </p:nvSpPr>
          <p:spPr bwMode="auto">
            <a:xfrm rot="-8190318">
              <a:off x="5273983" y="4359584"/>
              <a:ext cx="990600" cy="457200"/>
            </a:xfrm>
            <a:prstGeom prst="rightArrow">
              <a:avLst>
                <a:gd name="adj1" fmla="val 50000"/>
                <a:gd name="adj2" fmla="val 541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4" name="Rectangle 13"/>
          <p:cNvSpPr>
            <a:spLocks noChangeArrowheads="1"/>
          </p:cNvSpPr>
          <p:nvPr/>
        </p:nvSpPr>
        <p:spPr bwMode="auto">
          <a:xfrm>
            <a:off x="533400" y="1524000"/>
            <a:ext cx="2057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200" b="1" dirty="0"/>
              <a:t>Mental </a:t>
            </a:r>
          </a:p>
          <a:p>
            <a:pPr algn="r"/>
            <a:r>
              <a:rPr lang="en-US" sz="3200" b="1" dirty="0"/>
              <a:t>Illness</a:t>
            </a:r>
          </a:p>
        </p:txBody>
      </p:sp>
      <p:sp>
        <p:nvSpPr>
          <p:cNvPr id="14345" name="Rectangle 19"/>
          <p:cNvSpPr>
            <a:spLocks noChangeArrowheads="1"/>
          </p:cNvSpPr>
          <p:nvPr/>
        </p:nvSpPr>
        <p:spPr bwMode="auto">
          <a:xfrm>
            <a:off x="1752600" y="6172200"/>
            <a:ext cx="5076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i="1" dirty="0"/>
              <a:t>Adapted from Nassau County, NY Police Department</a:t>
            </a:r>
          </a:p>
        </p:txBody>
      </p:sp>
      <p:sp>
        <p:nvSpPr>
          <p:cNvPr id="14346" name="Rectangle 20"/>
          <p:cNvSpPr>
            <a:spLocks noChangeArrowheads="1"/>
          </p:cNvSpPr>
          <p:nvPr/>
        </p:nvSpPr>
        <p:spPr bwMode="auto">
          <a:xfrm>
            <a:off x="304800" y="2590800"/>
            <a:ext cx="2514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>
                <a:srgbClr val="00B0F0"/>
              </a:buClr>
              <a:buFont typeface="Wingdings" pitchFamily="2" charset="2"/>
              <a:buChar char="§"/>
            </a:pPr>
            <a:r>
              <a:rPr lang="en-US" sz="2400" b="1" dirty="0"/>
              <a:t>Perception disorder</a:t>
            </a:r>
            <a:endParaRPr lang="en-US" sz="2400" dirty="0"/>
          </a:p>
          <a:p>
            <a:pPr marL="228600" indent="-228600">
              <a:buClr>
                <a:srgbClr val="00B0F0"/>
              </a:buClr>
              <a:buFont typeface="Wingdings" pitchFamily="2" charset="2"/>
              <a:buChar char="§"/>
            </a:pPr>
            <a:r>
              <a:rPr lang="en-US" sz="2400" b="1" dirty="0"/>
              <a:t>Thought disorder</a:t>
            </a:r>
            <a:endParaRPr lang="en-US" sz="2400" dirty="0"/>
          </a:p>
          <a:p>
            <a:pPr marL="228600" indent="-228600">
              <a:buClr>
                <a:srgbClr val="00B0F0"/>
              </a:buClr>
              <a:buFont typeface="Wingdings" pitchFamily="2" charset="2"/>
              <a:buChar char="§"/>
            </a:pPr>
            <a:r>
              <a:rPr lang="en-US" sz="2400" b="1" dirty="0"/>
              <a:t>Mood disorder</a:t>
            </a:r>
          </a:p>
          <a:p>
            <a:pPr marL="228600" indent="-228600">
              <a:buClr>
                <a:srgbClr val="00B0F0"/>
              </a:buClr>
              <a:buFont typeface="Wingdings" pitchFamily="2" charset="2"/>
              <a:buChar char="§"/>
            </a:pPr>
            <a:r>
              <a:rPr lang="en-US" sz="2400" b="1" dirty="0"/>
              <a:t>PTSD </a:t>
            </a:r>
            <a:endParaRPr lang="en-US" sz="2400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Crisis Recognition</a:t>
            </a:r>
            <a:br>
              <a:rPr lang="en-US" sz="3200" dirty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44247F6-869A-4E6F-AE92-3EF67269FD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81C2D1D-C2C9-459E-AEFB-A2F6834D4456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6549-7466-463F-BEFB-4747B5E4926C}" type="slidenum">
              <a:rPr lang="en-US" sz="1600"/>
              <a:pPr/>
              <a:t>8</a:t>
            </a:fld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b="1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400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>
              <a:ea typeface="+mn-ea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5562600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-320040"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/>
              <a:t>Optional Video – Tim Wynn, Mentor for the Philadelphia Veterans Court</a:t>
            </a:r>
          </a:p>
        </p:txBody>
      </p:sp>
      <p:pic>
        <p:nvPicPr>
          <p:cNvPr id="10" name="Picture 9" descr="Paton Blough vide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1683" y="1781046"/>
            <a:ext cx="6280635" cy="3559676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Crisis Recognition</a:t>
            </a:r>
            <a:br>
              <a:rPr lang="en-US" sz="3200" dirty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25E0E9-1295-4E78-8B57-9949FE3C3C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B6CA97-3963-4908-9CD8-3F0A131DE548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851F-B23A-4C4C-8C3D-16BD7010F5FC}" type="slidenum">
              <a:rPr lang="en-US" sz="1600"/>
              <a:pPr/>
              <a:t>9</a:t>
            </a:fld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8229600" cy="480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3700" b="1" dirty="0"/>
              <a:t>Some Facts about People with Mental Illness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3000" dirty="0"/>
              <a:t>Biological illness like heart disease or cancer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3000" dirty="0"/>
              <a:t>Nobody </a:t>
            </a:r>
            <a:r>
              <a:rPr lang="en-US" altLang="en-US" sz="3000" dirty="0"/>
              <a:t>“</a:t>
            </a:r>
            <a:r>
              <a:rPr lang="en-US" sz="3000" dirty="0"/>
              <a:t>chooses</a:t>
            </a:r>
            <a:r>
              <a:rPr lang="en-US" altLang="en-US" sz="3000" dirty="0"/>
              <a:t>”</a:t>
            </a:r>
            <a:r>
              <a:rPr lang="en-US" sz="3000" dirty="0"/>
              <a:t> to develop a mental illness 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3000" dirty="0"/>
              <a:t>There is no cure, but many people stabilize to live full, productive lives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3000" dirty="0"/>
              <a:t>Medications help, but they are not perfect and there can be episodes or side-effects</a:t>
            </a:r>
            <a:endParaRPr lang="en-US" sz="3000" b="1" dirty="0"/>
          </a:p>
          <a:p>
            <a:pPr algn="r">
              <a:lnSpc>
                <a:spcPct val="80000"/>
              </a:lnSpc>
              <a:buFont typeface="Wingdings 2" pitchFamily="18" charset="2"/>
              <a:buNone/>
            </a:pPr>
            <a:r>
              <a:rPr lang="en-US" sz="2200" i="1" dirty="0"/>
              <a:t>		</a:t>
            </a:r>
            <a:br>
              <a:rPr lang="en-US" sz="2200" i="1" dirty="0"/>
            </a:br>
            <a:r>
              <a:rPr lang="en-US" sz="2200" i="1" dirty="0"/>
              <a:t>Adapted from Seattle Police Department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orbel" pitchFamily="34" charset="0"/>
              </a:rPr>
              <a:t>Crisis Recognition</a:t>
            </a:r>
            <a:br>
              <a:rPr lang="en-US" sz="3200" dirty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US" sz="32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195B46-6CCC-4618-B3A7-152539C072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638"/>
            <a:ext cx="2742201" cy="12764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49D7C1-7124-4CBA-92C4-484969BBB552}"/>
              </a:ext>
            </a:extLst>
          </p:cNvPr>
          <p:cNvCxnSpPr>
            <a:cxnSpLocks/>
          </p:cNvCxnSpPr>
          <p:nvPr/>
        </p:nvCxnSpPr>
        <p:spPr>
          <a:xfrm>
            <a:off x="457200" y="1447800"/>
            <a:ext cx="853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Custom 1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638BAD"/>
      </a:accent2>
      <a:accent3>
        <a:srgbClr val="7D8524"/>
      </a:accent3>
      <a:accent4>
        <a:srgbClr val="F6C120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1274</Words>
  <Application>Microsoft Office PowerPoint</Application>
  <PresentationFormat>On-screen Show (4:3)</PresentationFormat>
  <Paragraphs>346</Paragraphs>
  <Slides>35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MS PGothic</vt:lpstr>
      <vt:lpstr>Arial</vt:lpstr>
      <vt:lpstr>Bookman Old Style</vt:lpstr>
      <vt:lpstr>Calibri</vt:lpstr>
      <vt:lpstr>Cambria</vt:lpstr>
      <vt:lpstr>Corbel</vt:lpstr>
      <vt:lpstr>Gill Sans MT</vt:lpstr>
      <vt:lpstr>Times New Roman</vt:lpstr>
      <vt:lpstr>Wingdings</vt:lpstr>
      <vt:lpstr>Wingdings 2</vt:lpstr>
      <vt:lpstr>Wingdings 3</vt:lpstr>
      <vt:lpstr>Origin</vt:lpstr>
      <vt:lpstr>PowerPoint Presentation</vt:lpstr>
      <vt:lpstr>Crisis Recognition </vt:lpstr>
      <vt:lpstr>Crisis Recognition </vt:lpstr>
      <vt:lpstr>Crisis Recognition </vt:lpstr>
      <vt:lpstr>Crisis Recognition </vt:lpstr>
      <vt:lpstr>Crisis Recognition </vt:lpstr>
      <vt:lpstr>Crisis Recognition </vt:lpstr>
      <vt:lpstr>Crisis Recognition </vt:lpstr>
      <vt:lpstr>Crisis Recognition </vt:lpstr>
      <vt:lpstr>Crisis Recognition </vt:lpstr>
      <vt:lpstr>Crisis Recognition </vt:lpstr>
      <vt:lpstr>Crisis Recognition </vt:lpstr>
      <vt:lpstr>Crisis Recognition </vt:lpstr>
      <vt:lpstr>Crisis Recognition </vt:lpstr>
      <vt:lpstr>Crisis Recognition </vt:lpstr>
      <vt:lpstr>Crisis Recognition </vt:lpstr>
      <vt:lpstr>Crisis Recognition </vt:lpstr>
      <vt:lpstr>Crisis Recognition </vt:lpstr>
      <vt:lpstr>Crisis Recognition </vt:lpstr>
      <vt:lpstr>Crisis Recognition </vt:lpstr>
      <vt:lpstr>Crisis Recognition </vt:lpstr>
      <vt:lpstr>Crisis Recognition </vt:lpstr>
      <vt:lpstr>Crisis Recognition </vt:lpstr>
      <vt:lpstr>Crisis Recognition </vt:lpstr>
      <vt:lpstr>Crisis Recognition </vt:lpstr>
      <vt:lpstr>Crisis Recognition </vt:lpstr>
      <vt:lpstr>Crisis Recognition  Suicide by Cop</vt:lpstr>
      <vt:lpstr>Crisis Recognition  Suicide by Cop</vt:lpstr>
      <vt:lpstr>Crisis Recognition  Suicide by Cop</vt:lpstr>
      <vt:lpstr>Crisis Recognition  Suicide by Cop</vt:lpstr>
      <vt:lpstr>Crisis Recognition  Suicide by Cop</vt:lpstr>
      <vt:lpstr>Crisis Recognition  Suicide by Cop</vt:lpstr>
      <vt:lpstr>Crisis Recognition </vt:lpstr>
      <vt:lpstr>Crisis Recognition </vt:lpstr>
      <vt:lpstr>Crisis Recognition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Yanda</dc:creator>
  <cp:lastModifiedBy>Matthew Harman</cp:lastModifiedBy>
  <cp:revision>1137</cp:revision>
  <dcterms:created xsi:type="dcterms:W3CDTF">2013-08-22T12:46:31Z</dcterms:created>
  <dcterms:modified xsi:type="dcterms:W3CDTF">2018-10-25T18:45:12Z</dcterms:modified>
</cp:coreProperties>
</file>