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23" r:id="rId1"/>
  </p:sldMasterIdLst>
  <p:notesMasterIdLst>
    <p:notesMasterId r:id="rId24"/>
  </p:notesMasterIdLst>
  <p:handoutMasterIdLst>
    <p:handoutMasterId r:id="rId25"/>
  </p:handoutMasterIdLst>
  <p:sldIdLst>
    <p:sldId id="400" r:id="rId2"/>
    <p:sldId id="348" r:id="rId3"/>
    <p:sldId id="385" r:id="rId4"/>
    <p:sldId id="388" r:id="rId5"/>
    <p:sldId id="390" r:id="rId6"/>
    <p:sldId id="391" r:id="rId7"/>
    <p:sldId id="392" r:id="rId8"/>
    <p:sldId id="389" r:id="rId9"/>
    <p:sldId id="393" r:id="rId10"/>
    <p:sldId id="375" r:id="rId11"/>
    <p:sldId id="397" r:id="rId12"/>
    <p:sldId id="395" r:id="rId13"/>
    <p:sldId id="401" r:id="rId14"/>
    <p:sldId id="377" r:id="rId15"/>
    <p:sldId id="379" r:id="rId16"/>
    <p:sldId id="381" r:id="rId17"/>
    <p:sldId id="382" r:id="rId18"/>
    <p:sldId id="383" r:id="rId19"/>
    <p:sldId id="384" r:id="rId20"/>
    <p:sldId id="402" r:id="rId21"/>
    <p:sldId id="386" r:id="rId22"/>
    <p:sldId id="387" r:id="rId2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rbel" pitchFamily="34" charset="0"/>
        <a:ea typeface="MS PGothic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evin Morison" initials="KM" lastIdx="14" clrIdx="0">
    <p:extLst>
      <p:ext uri="{19B8F6BF-5375-455C-9EA6-DF929625EA0E}">
        <p15:presenceInfo xmlns:p15="http://schemas.microsoft.com/office/powerpoint/2012/main" userId="S-1-5-21-612387431-141433911-832717053-367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000099"/>
    <a:srgbClr val="F82A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1704" y="4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8" d="100"/>
          <a:sy n="68" d="100"/>
        </p:scale>
        <p:origin x="-3288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B458CFD-1212-44C1-B673-E0F9487C2DD3}" type="datetimeFigureOut">
              <a:rPr lang="en-US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585064F-260C-467A-9191-D0870744A01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65FDA8AA-FC02-4B49-BCED-28E14DA59AF8}" type="datetimeFigureOut">
              <a:rPr lang="en-US"/>
              <a:pPr/>
              <a:t>2/23/2018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D35123DE-FE8C-48C0-B3BE-F10922BA7157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5123DE-FE8C-48C0-B3BE-F10922BA7157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6A2EC5A-B44E-486B-A39F-7FBA330AF65E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7BBA446-5018-4A61-88A3-BF4D7FED28A5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425859-75DD-4240-BE1A-80536510C7D7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A425859-75DD-4240-BE1A-80536510C7D7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430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648CF57-DF49-443E-A69E-103308A61391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403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47ECA47-0C3C-4CA1-93D8-3724FC874B94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3EB63DB-C220-49FE-B378-C52989E57B98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400" b="1" dirty="0">
              <a:ea typeface="+mn-ea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ea typeface="+mn-ea"/>
            </a:endParaRPr>
          </a:p>
          <a:p>
            <a:pPr lvl="1"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n-US" sz="1400" dirty="0">
              <a:ea typeface="+mn-ea"/>
            </a:endParaRPr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336CD83-A798-4FBD-90B6-75AA03713C9A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dirty="0">
              <a:ea typeface="+mn-ea"/>
            </a:endParaRP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20249E-3101-4D6E-A5E8-6B5BCCA18851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6BF349-0E78-4EFB-9F1A-6484817EE675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26BF349-0E78-4EFB-9F1A-6484817EE67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FontTx/>
              <a:buChar char="•"/>
            </a:pPr>
            <a:endParaRPr lang="en-US" b="1" dirty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F9D8CCF-5B57-46AF-96F9-983E57DE443E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F871AA8-0E85-46D0-B536-9A03B5F99C51}" type="slidenum">
              <a:rPr lang="en-US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</a:rPr>
              <a:t>Link to </a:t>
            </a:r>
            <a:r>
              <a:rPr lang="en-US">
                <a:ea typeface="+mn-ea"/>
              </a:rPr>
              <a:t>video:</a:t>
            </a:r>
            <a:endParaRPr lang="en-US" dirty="0">
              <a:ea typeface="+mn-ea"/>
            </a:endParaRPr>
          </a:p>
        </p:txBody>
      </p:sp>
      <p:sp>
        <p:nvSpPr>
          <p:cNvPr id="327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76581B7-E448-46B2-A7F0-BF0838755295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EE242C4-689B-4B32-8DC3-46E84B3B1C95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</a:rPr>
              <a:t>Link to audio: http://</a:t>
            </a:r>
            <a:r>
              <a:rPr lang="en-US" dirty="0" err="1">
                <a:ea typeface="+mn-ea"/>
              </a:rPr>
              <a:t>www.stltoday.com</a:t>
            </a:r>
            <a:r>
              <a:rPr lang="en-US" dirty="0">
                <a:ea typeface="+mn-ea"/>
              </a:rPr>
              <a:t>/online/audio-and-video-evidence-in-</a:t>
            </a:r>
            <a:r>
              <a:rPr lang="en-US" dirty="0" err="1">
                <a:ea typeface="+mn-ea"/>
              </a:rPr>
              <a:t>kajieme</a:t>
            </a:r>
            <a:r>
              <a:rPr lang="en-US" dirty="0">
                <a:ea typeface="+mn-ea"/>
              </a:rPr>
              <a:t>-</a:t>
            </a:r>
            <a:r>
              <a:rPr lang="en-US" dirty="0" err="1">
                <a:ea typeface="+mn-ea"/>
              </a:rPr>
              <a:t>powell</a:t>
            </a:r>
            <a:r>
              <a:rPr lang="en-US">
                <a:ea typeface="+mn-ea"/>
              </a:rPr>
              <a:t>-shooting/collection_b051817e-88bf-5b97-b09c-524e98538ad4.html</a:t>
            </a:r>
            <a:endParaRPr lang="en-US" dirty="0">
              <a:ea typeface="+mn-ea"/>
            </a:endParaRPr>
          </a:p>
        </p:txBody>
      </p:sp>
      <p:sp>
        <p:nvSpPr>
          <p:cNvPr id="348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6D2383F-F125-47E1-B093-E0F2F8F386C7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US" dirty="0">
                <a:ea typeface="+mn-ea"/>
              </a:rPr>
              <a:t>Link to video: https://</a:t>
            </a:r>
            <a:r>
              <a:rPr lang="en-US" dirty="0" err="1">
                <a:ea typeface="+mn-ea"/>
              </a:rPr>
              <a:t>www.youtube.com</a:t>
            </a:r>
            <a:r>
              <a:rPr lang="en-US" dirty="0">
                <a:ea typeface="+mn-ea"/>
              </a:rPr>
              <a:t>/</a:t>
            </a:r>
            <a:r>
              <a:rPr lang="en-US" dirty="0" err="1">
                <a:ea typeface="+mn-ea"/>
              </a:rPr>
              <a:t>watch?v</a:t>
            </a:r>
            <a:r>
              <a:rPr lang="en-US" dirty="0">
                <a:ea typeface="+mn-ea"/>
              </a:rPr>
              <a:t>=FsIlLKOya3c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10A0674-E24D-481A-AADD-C3CC6795F062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68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DB61EEB-8091-4396-B4BD-7B54D62919AC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n-US" b="1" dirty="0">
              <a:ea typeface="+mn-ea"/>
            </a:endParaRP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5ED6317-D551-4A68-AEA9-1B15908D37BC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24D23B89-F2E5-4D8A-ACBB-B49D6F4E0E6D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0749E1FD-4009-440B-BF12-23454997D7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830669-8F5F-4B4A-993D-266F36D492A6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B8E1E6-5B44-416B-9FC1-EB63B0A0B5F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7CD089-7696-43E5-A372-BEE00CC36BAA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C571DB-704C-48D7-B870-6346BF05B3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712FA4-BC5E-450E-9A4F-B3C9CE26DF6F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42C9BB-9528-4D23-9AAE-6E5A0C49F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7696200" y="228600"/>
            <a:ext cx="914400" cy="914400"/>
          </a:xfrm>
        </p:spPr>
        <p:txBody>
          <a:bodyPr/>
          <a:lstStyle>
            <a:lvl1pPr>
              <a:defRPr sz="1000"/>
            </a:lvl1pPr>
            <a:lvl2pPr>
              <a:defRPr sz="1000"/>
            </a:lvl2pPr>
          </a:lstStyle>
          <a:p>
            <a:pPr lvl="0"/>
            <a:r>
              <a:rPr lang="en-US" dirty="0"/>
              <a:t>Click t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fld id="{DF112FD1-6CF4-4E77-9105-495227B8CAB6}" type="datetime1">
              <a:rPr lang="en-US"/>
              <a:pPr/>
              <a:t>2/23/2018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C3F613E6-EF53-4EDA-BA37-4589D998EDF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FB4505-3D07-44B7-AC49-4B8F32817D03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54AB0E-CB3D-4DEC-8D3C-F9B7A1A576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40FB258-BD2A-4033-BC2B-B4F8EC5F4B9F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281BCB-ED7A-4D8C-B717-A1A65C6256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7591B351-F096-4668-8F25-25093C0AFEFF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0A87D797-C509-4407-A838-516A100BEF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83088-1F3B-4170-A00C-7D2B91DAE91A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24EBBA-ADB6-4151-9D7A-C73A7A94AED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4BEA82-0189-43E9-A48A-AAFD0E97FB00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2C873-B4FA-486B-9747-7A4300C003B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3769CE-0CE1-430E-B689-09CC011D54DA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D5EFB4-FEAE-46B5-85D9-D59F92F931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9ECF14-C898-42DE-83C1-02422245C2EB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3F36-7EDB-488E-8CDE-4E73238F903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1FA8C9-799D-4BA0-B094-374E02AD8280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9091F-5326-45A0-94CE-AADB8EF98F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2C9DA2-7D30-4E02-9A82-A62C3216411E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978CF-9C1F-4F78-BFA4-9A3E5C72E4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6712FA4-BC5E-450E-9A4F-B3C9CE26DF6F}" type="datetime1">
              <a:rPr lang="en-US" smtClean="0"/>
              <a:pPr/>
              <a:t>2/23/2018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642C9BB-9528-4D23-9AAE-6E5A0C49F4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itle Placeholder 1"/>
          <p:cNvSpPr txBox="1">
            <a:spLocks/>
          </p:cNvSpPr>
          <p:nvPr userDrawn="1"/>
        </p:nvSpPr>
        <p:spPr>
          <a:xfrm>
            <a:off x="7315200" y="152400"/>
            <a:ext cx="1828800" cy="1251062"/>
          </a:xfrm>
          <a:prstGeom prst="rect">
            <a:avLst/>
          </a:prstGeom>
        </p:spPr>
        <p:txBody>
          <a:bodyPr rIns="4572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pPr fontAlgn="auto">
              <a:spcAft>
                <a:spcPts val="0"/>
              </a:spcAft>
              <a:defRPr/>
            </a:pPr>
            <a:endParaRPr lang="en-US" sz="2000" b="1" dirty="0">
              <a:solidFill>
                <a:schemeClr val="accent1">
                  <a:satMod val="150000"/>
                </a:schemeClr>
              </a:solidFill>
              <a:latin typeface="+mj-lt"/>
              <a:ea typeface="+mj-ea"/>
              <a:cs typeface="+mj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24" r:id="rId1"/>
    <p:sldLayoutId id="2147483925" r:id="rId2"/>
    <p:sldLayoutId id="2147483926" r:id="rId3"/>
    <p:sldLayoutId id="2147483927" r:id="rId4"/>
    <p:sldLayoutId id="2147483928" r:id="rId5"/>
    <p:sldLayoutId id="2147483929" r:id="rId6"/>
    <p:sldLayoutId id="2147483930" r:id="rId7"/>
    <p:sldLayoutId id="2147483931" r:id="rId8"/>
    <p:sldLayoutId id="2147483932" r:id="rId9"/>
    <p:sldLayoutId id="2147483933" r:id="rId10"/>
    <p:sldLayoutId id="2147483934" r:id="rId11"/>
    <p:sldLayoutId id="2147483935" r:id="rId12"/>
    <p:sldLayoutId id="2147483936" r:id="rId13"/>
    <p:sldLayoutId id="2147483937" r:id="rId14"/>
    <p:sldLayoutId id="2147483938" r:id="rId15"/>
    <p:sldLayoutId id="2147483939" r:id="rId16"/>
    <p:sldLayoutId id="2147483940" r:id="rId17"/>
    <p:sldLayoutId id="2147483941" r:id="rId18"/>
    <p:sldLayoutId id="2147483942" r:id="rId19"/>
    <p:sldLayoutId id="2147483944" r:id="rId20"/>
    <p:sldLayoutId id="2147483945" r:id="rId21"/>
    <p:sldLayoutId id="2147483946" r:id="rId22"/>
    <p:sldLayoutId id="2147483947" r:id="rId23"/>
    <p:sldLayoutId id="2147483948" r:id="rId24"/>
    <p:sldLayoutId id="2147483949" r:id="rId25"/>
    <p:sldLayoutId id="2147483950" r:id="rId26"/>
    <p:sldLayoutId id="2147483826" r:id="rId27"/>
    <p:sldLayoutId id="2147483827" r:id="rId28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6.xml"/><Relationship Id="rId1" Type="http://schemas.openxmlformats.org/officeDocument/2006/relationships/video" Target="file:///C:\Users\jmcginty\Documents\UOF%20videos\Training%20Guide\Videos%20for%20training%20guide\St%20Louis.mp4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E33F36-7EDB-488E-8CDE-4E73238F9037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3" name="Picture 2" descr="ICATRectangle_LG_preview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914400"/>
            <a:ext cx="9144000" cy="384048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6096000"/>
            <a:ext cx="2092325" cy="5588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410200" y="4953000"/>
            <a:ext cx="2971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Cambria" pitchFamily="18" charset="0"/>
              </a:rPr>
              <a:t>Introduction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7475" indent="0">
              <a:buFont typeface="Wingdings 2" pitchFamily="18" charset="2"/>
              <a:buNone/>
            </a:pPr>
            <a:endParaRPr lang="en-US" sz="2000" b="1" dirty="0"/>
          </a:p>
          <a:p>
            <a:pPr marL="117475" indent="0">
              <a:buFont typeface="Wingdings 2" pitchFamily="18" charset="2"/>
              <a:buNone/>
            </a:pPr>
            <a:r>
              <a:rPr lang="en-US" sz="4800" b="1" dirty="0">
                <a:latin typeface="Corbel" pitchFamily="34" charset="0"/>
              </a:rPr>
              <a:t>These encounters are </a:t>
            </a:r>
            <a:br>
              <a:rPr lang="en-US" sz="4800" b="1" dirty="0">
                <a:latin typeface="Corbel" pitchFamily="34" charset="0"/>
              </a:rPr>
            </a:br>
            <a:r>
              <a:rPr lang="en-US" sz="4800" b="1" dirty="0">
                <a:latin typeface="Corbel" pitchFamily="34" charset="0"/>
              </a:rPr>
              <a:t>     not easy …</a:t>
            </a:r>
          </a:p>
          <a:p>
            <a:pPr marL="117475" indent="0">
              <a:buFont typeface="Wingdings 2" pitchFamily="18" charset="2"/>
              <a:buNone/>
            </a:pPr>
            <a:endParaRPr lang="en-US" sz="4000" b="1" dirty="0"/>
          </a:p>
          <a:p>
            <a:pPr marL="117475" indent="0"/>
            <a:endParaRPr lang="en-US" b="1" dirty="0"/>
          </a:p>
          <a:p>
            <a:pPr marL="117475" indent="0">
              <a:buFont typeface="Wingdings 2" pitchFamily="18" charset="2"/>
              <a:buNone/>
            </a:pPr>
            <a:endParaRPr lang="en-US" sz="2400" dirty="0"/>
          </a:p>
          <a:p>
            <a:pPr marL="117475" indent="0"/>
            <a:endParaRPr lang="en-US" dirty="0"/>
          </a:p>
          <a:p>
            <a:pPr marL="117475" indent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4970C55-7AC6-4F14-876F-822813E2CE4D}" type="slidenum">
              <a:rPr lang="en-US" sz="2500"/>
              <a:pPr/>
              <a:t>10</a:t>
            </a:fld>
            <a:endParaRPr lang="en-US" sz="2500"/>
          </a:p>
        </p:txBody>
      </p:sp>
      <p:sp>
        <p:nvSpPr>
          <p:cNvPr id="4" name="Rectangle 3"/>
          <p:cNvSpPr/>
          <p:nvPr/>
        </p:nvSpPr>
        <p:spPr>
          <a:xfrm>
            <a:off x="76200" y="3887788"/>
            <a:ext cx="8991600" cy="21320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908425"/>
            <a:ext cx="7772400" cy="21240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44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Can we handle them more effectively and more safely … for everyone?</a:t>
            </a:r>
          </a:p>
        </p:txBody>
      </p:sp>
      <p:pic>
        <p:nvPicPr>
          <p:cNvPr id="10" name="Picture 9" descr="ICATRectangle_SM_preview (1).png">
            <a:extLst>
              <a:ext uri="{FF2B5EF4-FFF2-40B4-BE49-F238E27FC236}">
                <a16:creationId xmlns:a16="http://schemas.microsoft.com/office/drawing/2014/main" id="{0F8AC0AB-2898-4102-99D5-43B16EBD1DF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212B1DF6-A564-4321-897E-DAB444DEB4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3973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b="1" dirty="0">
                <a:latin typeface="Corbel" pitchFamily="34" charset="0"/>
              </a:rPr>
              <a:t>Challenging Conventional Thinking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itchFamily="34" charset="0"/>
              </a:rPr>
              <a:t>“We don’t have all day”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itchFamily="34" charset="0"/>
              </a:rPr>
              <a:t>Retreating vs. Tactical repositioning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itchFamily="34" charset="0"/>
              </a:rPr>
              <a:t>Not having a Plan B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itchFamily="34" charset="0"/>
              </a:rPr>
              <a:t>Drawing a line in the sand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itchFamily="34" charset="0"/>
              </a:rPr>
              <a:t>“21-foot rule” vs. Reaction gap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itchFamily="34" charset="0"/>
              </a:rPr>
              <a:t>Not taking action is a “failure to act”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400" dirty="0">
                <a:latin typeface="Corbel" pitchFamily="34" charset="0"/>
              </a:rPr>
              <a:t>“The most important thing is that </a:t>
            </a:r>
            <a:r>
              <a:rPr lang="en-US" sz="2400" b="1" i="1" dirty="0">
                <a:latin typeface="Corbel" pitchFamily="34" charset="0"/>
              </a:rPr>
              <a:t>I </a:t>
            </a:r>
            <a:r>
              <a:rPr lang="en-US" sz="2400" dirty="0">
                <a:latin typeface="Corbel" pitchFamily="34" charset="0"/>
              </a:rPr>
              <a:t>go home safely,” vs. “The most important thing is that </a:t>
            </a:r>
            <a:r>
              <a:rPr lang="en-US" sz="2400" b="1" i="1" dirty="0">
                <a:latin typeface="Corbel" pitchFamily="34" charset="0"/>
              </a:rPr>
              <a:t>we all</a:t>
            </a:r>
            <a:r>
              <a:rPr lang="en-US" sz="2400" dirty="0">
                <a:latin typeface="Corbel" pitchFamily="34" charset="0"/>
              </a:rPr>
              <a:t> go home safely.”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3F613E6-EF53-4EDA-BA37-4589D998EDF9}" type="slidenum">
              <a:rPr lang="en-US" sz="2400" smtClean="0"/>
              <a:pPr/>
              <a:t>11</a:t>
            </a:fld>
            <a:endParaRPr lang="en-US" sz="2400" dirty="0"/>
          </a:p>
        </p:txBody>
      </p:sp>
      <p:pic>
        <p:nvPicPr>
          <p:cNvPr id="9" name="Picture 8" descr="ICATRectangle_SM_preview (1).png">
            <a:extLst>
              <a:ext uri="{FF2B5EF4-FFF2-40B4-BE49-F238E27FC236}">
                <a16:creationId xmlns:a16="http://schemas.microsoft.com/office/drawing/2014/main" id="{CD0F16FC-0263-4366-AA0B-5FF5838AB90F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B0546B4C-DB36-4114-A65E-358B8FF049C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7475" indent="0">
              <a:buFont typeface="Wingdings 2" pitchFamily="18" charset="2"/>
              <a:buNone/>
            </a:pPr>
            <a:endParaRPr lang="en-US" sz="2400" b="1" dirty="0"/>
          </a:p>
          <a:p>
            <a:pPr marL="117475" indent="0">
              <a:buFont typeface="Wingdings 2" pitchFamily="18" charset="2"/>
              <a:buNone/>
            </a:pPr>
            <a:r>
              <a:rPr lang="en-US" sz="4800" b="1" dirty="0">
                <a:latin typeface="Corbel" pitchFamily="34" charset="0"/>
              </a:rPr>
              <a:t>This training is about …</a:t>
            </a:r>
          </a:p>
          <a:p>
            <a:pPr marL="117475" indent="0">
              <a:buFont typeface="Wingdings 2" pitchFamily="18" charset="2"/>
              <a:buNone/>
            </a:pPr>
            <a:endParaRPr lang="en-US" sz="4000" b="1" dirty="0"/>
          </a:p>
          <a:p>
            <a:pPr marL="117475" indent="0"/>
            <a:endParaRPr lang="en-US" b="1" dirty="0"/>
          </a:p>
          <a:p>
            <a:pPr marL="117475" indent="0">
              <a:buFont typeface="Wingdings 2" pitchFamily="18" charset="2"/>
              <a:buNone/>
            </a:pPr>
            <a:endParaRPr lang="en-US" sz="2400" dirty="0"/>
          </a:p>
          <a:p>
            <a:pPr marL="117475" indent="0"/>
            <a:endParaRPr lang="en-US" dirty="0"/>
          </a:p>
          <a:p>
            <a:pPr marL="117475" indent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87C692E-38A6-48F8-A361-368CD8FD822E}" type="slidenum">
              <a:rPr lang="en-US" sz="2500"/>
              <a:pPr/>
              <a:t>12</a:t>
            </a:fld>
            <a:endParaRPr lang="en-US" sz="2500" dirty="0"/>
          </a:p>
        </p:txBody>
      </p:sp>
      <p:sp>
        <p:nvSpPr>
          <p:cNvPr id="4" name="Rectangle 3"/>
          <p:cNvSpPr/>
          <p:nvPr/>
        </p:nvSpPr>
        <p:spPr>
          <a:xfrm>
            <a:off x="76200" y="3505200"/>
            <a:ext cx="8991600" cy="23622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143000" y="3527425"/>
            <a:ext cx="7772400" cy="21224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6600" b="1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Creating More</a:t>
            </a:r>
          </a:p>
          <a:p>
            <a:r>
              <a:rPr lang="en-US" sz="6600" b="1" u="sng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Options</a:t>
            </a:r>
          </a:p>
        </p:txBody>
      </p:sp>
      <p:pic>
        <p:nvPicPr>
          <p:cNvPr id="11" name="Picture 10" descr="ICATRectangle_SM_preview (1).png">
            <a:extLst>
              <a:ext uri="{FF2B5EF4-FFF2-40B4-BE49-F238E27FC236}">
                <a16:creationId xmlns:a16="http://schemas.microsoft.com/office/drawing/2014/main" id="{A2C1FEAF-0D2C-49A2-A43B-E0B6FAC7127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154D280C-12B4-4AD1-8873-672691D913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endParaRPr lang="en-US" sz="2800" b="1" dirty="0"/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4400" b="1" dirty="0">
                <a:latin typeface="Corbel" pitchFamily="34" charset="0"/>
              </a:rPr>
              <a:t>What this training covers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Critical Decision-Making Model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Crisis Recognition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Tactical Communications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Operational Tactics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Scenario-Based Training </a:t>
            </a:r>
            <a:endParaRPr lang="en-US" sz="4000" b="1" dirty="0">
              <a:latin typeface="Corbel" pitchFamily="34" charset="0"/>
            </a:endParaRPr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86C5CA-53DE-42E6-B458-E80778874B8C}" type="slidenum">
              <a:rPr lang="en-US" sz="2500"/>
              <a:pPr/>
              <a:t>13</a:t>
            </a:fld>
            <a:endParaRPr lang="en-US" sz="2500"/>
          </a:p>
        </p:txBody>
      </p:sp>
      <p:pic>
        <p:nvPicPr>
          <p:cNvPr id="9" name="Picture 8" descr="ICATRectangle_SM_preview (1).png">
            <a:extLst>
              <a:ext uri="{FF2B5EF4-FFF2-40B4-BE49-F238E27FC236}">
                <a16:creationId xmlns:a16="http://schemas.microsoft.com/office/drawing/2014/main" id="{6FB68873-8AB1-44EB-8826-C68963C5095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025D1810-DF08-4299-A66E-38164AC580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Aft>
                <a:spcPts val="1000"/>
              </a:spcAft>
            </a:pPr>
            <a:endParaRPr lang="en-US" sz="2800" b="1" dirty="0"/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4400" b="1" dirty="0">
                <a:latin typeface="Corbel" pitchFamily="34" charset="0"/>
              </a:rPr>
              <a:t>What this training covers 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Skills you already use on a daily basis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Pulls those skills together – applies them to non-firearms critical incidents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Emphasis on teamwork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dirty="0">
                <a:latin typeface="Corbel" pitchFamily="34" charset="0"/>
              </a:rPr>
              <a:t>Focus on persons in crisis, </a:t>
            </a:r>
            <a:r>
              <a:rPr lang="en-US" altLang="en-US" sz="3200" b="1" dirty="0">
                <a:latin typeface="Corbel" pitchFamily="34" charset="0"/>
              </a:rPr>
              <a:t>“</a:t>
            </a:r>
            <a:r>
              <a:rPr lang="en-US" sz="3200" b="1" dirty="0">
                <a:latin typeface="Corbel" pitchFamily="34" charset="0"/>
              </a:rPr>
              <a:t>suicide-by-cop</a:t>
            </a:r>
            <a:r>
              <a:rPr lang="en-US" altLang="en-US" sz="3200" b="1" dirty="0">
                <a:latin typeface="Corbel" pitchFamily="34" charset="0"/>
              </a:rPr>
              <a:t>”</a:t>
            </a:r>
            <a:r>
              <a:rPr lang="en-US" sz="3200" b="1" dirty="0">
                <a:latin typeface="Corbel" pitchFamily="34" charset="0"/>
              </a:rPr>
              <a:t> situations</a:t>
            </a:r>
            <a:endParaRPr lang="en-US" sz="4000" b="1" dirty="0">
              <a:latin typeface="Corbel" pitchFamily="34" charset="0"/>
            </a:endParaRPr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A86C5CA-53DE-42E6-B458-E80778874B8C}" type="slidenum">
              <a:rPr lang="en-US" sz="2500"/>
              <a:pPr/>
              <a:t>14</a:t>
            </a:fld>
            <a:endParaRPr lang="en-US" sz="2500"/>
          </a:p>
        </p:txBody>
      </p:sp>
      <p:pic>
        <p:nvPicPr>
          <p:cNvPr id="9" name="Picture 8" descr="ICATRectangle_SM_preview (1).png">
            <a:extLst>
              <a:ext uri="{FF2B5EF4-FFF2-40B4-BE49-F238E27FC236}">
                <a16:creationId xmlns:a16="http://schemas.microsoft.com/office/drawing/2014/main" id="{EB39788B-BE1E-45DE-A17C-356C25CE66FC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91E6BF96-3F71-4807-8021-D3CE4BE4F07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Aft>
                <a:spcPts val="1000"/>
              </a:spcAft>
            </a:pPr>
            <a:endParaRPr lang="en-US" sz="2400" b="1" dirty="0"/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4400" b="1" dirty="0">
                <a:latin typeface="Corbel" pitchFamily="34" charset="0"/>
              </a:rPr>
              <a:t>What the training </a:t>
            </a:r>
            <a:r>
              <a:rPr lang="en-US" sz="4400" b="1" u="sng" dirty="0">
                <a:latin typeface="Corbel" pitchFamily="34" charset="0"/>
              </a:rPr>
              <a:t>is not</a:t>
            </a:r>
            <a:r>
              <a:rPr lang="en-US" sz="4400" b="1" dirty="0">
                <a:latin typeface="Corbel" pitchFamily="34" charset="0"/>
              </a:rPr>
              <a:t>…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u="sng" dirty="0">
                <a:latin typeface="Corbel" pitchFamily="34" charset="0"/>
              </a:rPr>
              <a:t>Not</a:t>
            </a:r>
            <a:r>
              <a:rPr lang="en-US" sz="3200" b="1" dirty="0">
                <a:latin typeface="Corbel" pitchFamily="34" charset="0"/>
              </a:rPr>
              <a:t> telling officers to walk away or ignore dangerous situations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u="sng" dirty="0">
                <a:latin typeface="Corbel" pitchFamily="34" charset="0"/>
              </a:rPr>
              <a:t>Not</a:t>
            </a:r>
            <a:r>
              <a:rPr lang="en-US" sz="3200" b="1" dirty="0">
                <a:latin typeface="Corbel" pitchFamily="34" charset="0"/>
              </a:rPr>
              <a:t> trying to put you in an unwinnable situation</a:t>
            </a:r>
            <a:endParaRPr lang="en-US" sz="3200" b="1" u="sng" dirty="0">
              <a:latin typeface="Corbel" pitchFamily="34" charset="0"/>
            </a:endParaRP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u="sng" dirty="0">
                <a:latin typeface="Corbel" pitchFamily="34" charset="0"/>
              </a:rPr>
              <a:t>Not</a:t>
            </a:r>
            <a:r>
              <a:rPr lang="en-US" sz="3200" b="1" dirty="0">
                <a:latin typeface="Corbel" pitchFamily="34" charset="0"/>
              </a:rPr>
              <a:t> telling officers they can</a:t>
            </a:r>
            <a:r>
              <a:rPr lang="en-US" altLang="en-US" sz="3200" b="1" dirty="0">
                <a:latin typeface="Corbel" pitchFamily="34" charset="0"/>
              </a:rPr>
              <a:t>’</a:t>
            </a:r>
            <a:r>
              <a:rPr lang="en-US" sz="3200" b="1" dirty="0">
                <a:latin typeface="Corbel" pitchFamily="34" charset="0"/>
              </a:rPr>
              <a:t>t use force –  including lethal force – when appropriate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3200" b="1" u="sng" dirty="0">
                <a:latin typeface="Corbel" pitchFamily="34" charset="0"/>
              </a:rPr>
              <a:t>Not</a:t>
            </a:r>
            <a:r>
              <a:rPr lang="en-US" sz="3200" b="1" dirty="0">
                <a:latin typeface="Corbel" pitchFamily="34" charset="0"/>
              </a:rPr>
              <a:t> about limiting options for officers … rather, it</a:t>
            </a:r>
            <a:r>
              <a:rPr lang="en-US" altLang="en-US" sz="3200" b="1" dirty="0">
                <a:latin typeface="Corbel" pitchFamily="34" charset="0"/>
              </a:rPr>
              <a:t>’</a:t>
            </a:r>
            <a:r>
              <a:rPr lang="en-US" sz="3200" b="1" dirty="0">
                <a:latin typeface="Corbel" pitchFamily="34" charset="0"/>
              </a:rPr>
              <a:t>s about </a:t>
            </a:r>
            <a:r>
              <a:rPr lang="en-US" sz="3200" b="1" i="1" dirty="0">
                <a:latin typeface="Corbel" pitchFamily="34" charset="0"/>
              </a:rPr>
              <a:t>increasing</a:t>
            </a:r>
            <a:r>
              <a:rPr lang="en-US" sz="3200" b="1" dirty="0">
                <a:latin typeface="Corbel" pitchFamily="34" charset="0"/>
              </a:rPr>
              <a:t> options</a:t>
            </a:r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C1D317A6-FEE2-41B8-984D-FF88513BB664}" type="slidenum">
              <a:rPr lang="en-US" sz="2500"/>
              <a:pPr/>
              <a:t>15</a:t>
            </a:fld>
            <a:endParaRPr lang="en-US" sz="2500"/>
          </a:p>
        </p:txBody>
      </p:sp>
      <p:pic>
        <p:nvPicPr>
          <p:cNvPr id="8" name="Picture 7" descr="ICATRectangle_SM_preview (1).png">
            <a:extLst>
              <a:ext uri="{FF2B5EF4-FFF2-40B4-BE49-F238E27FC236}">
                <a16:creationId xmlns:a16="http://schemas.microsoft.com/office/drawing/2014/main" id="{7527125D-CF14-48FA-AF0C-45A58E9A4A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27775C60-EED2-466D-8657-C5CC8F8E591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D64775-F0D7-4EB8-B286-D34C1C23927E}" type="slidenum">
              <a:rPr lang="en-US" sz="2500"/>
              <a:pPr/>
              <a:t>16</a:t>
            </a:fld>
            <a:endParaRPr lang="en-US" sz="2500"/>
          </a:p>
        </p:txBody>
      </p:sp>
      <p:sp>
        <p:nvSpPr>
          <p:cNvPr id="22530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305800" cy="4625975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5200" b="1" dirty="0">
                <a:latin typeface="Corbel" pitchFamily="34" charset="0"/>
              </a:rPr>
              <a:t>Four key areas: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800" b="1" dirty="0">
                <a:latin typeface="Corbel" pitchFamily="34" charset="0"/>
              </a:rPr>
              <a:t>Patrol officer response</a:t>
            </a:r>
          </a:p>
          <a:p>
            <a:pPr>
              <a:buFont typeface="Wingdings 2" pitchFamily="18" charset="2"/>
              <a:buNone/>
            </a:pPr>
            <a:endParaRPr lang="en-US" sz="5200" dirty="0"/>
          </a:p>
          <a:p>
            <a:endParaRPr lang="en-US" sz="2400" dirty="0"/>
          </a:p>
          <a:p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pic>
        <p:nvPicPr>
          <p:cNvPr id="8" name="Picture 7" descr="ICATRectangle_SM_preview (1).png">
            <a:extLst>
              <a:ext uri="{FF2B5EF4-FFF2-40B4-BE49-F238E27FC236}">
                <a16:creationId xmlns:a16="http://schemas.microsoft.com/office/drawing/2014/main" id="{A54F1C9A-78CF-49F8-BF13-163B66969F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A748C5A3-DC57-45EC-B97C-9F3A65C339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13E30D-9642-421B-9071-2BC49B7A6281}" type="slidenum">
              <a:rPr lang="en-US" sz="2500"/>
              <a:pPr/>
              <a:t>17</a:t>
            </a:fld>
            <a:endParaRPr lang="en-US" sz="25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305800" cy="46259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5200" b="1" dirty="0">
                <a:latin typeface="Corbel" pitchFamily="34" charset="0"/>
              </a:rPr>
              <a:t>Four key areas: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300" b="1" dirty="0">
                <a:solidFill>
                  <a:srgbClr val="98A0B2"/>
                </a:solidFill>
                <a:latin typeface="Corbel" pitchFamily="34" charset="0"/>
              </a:rPr>
              <a:t>Patrol officer response 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4300" b="1" dirty="0">
                <a:latin typeface="Corbel" pitchFamily="34" charset="0"/>
              </a:rPr>
              <a:t>Non-firearms incidents </a:t>
            </a:r>
            <a:br>
              <a:rPr lang="en-US" sz="5200" b="1" dirty="0">
                <a:latin typeface="Corbel" pitchFamily="34" charset="0"/>
              </a:rPr>
            </a:br>
            <a:endParaRPr lang="en-US" sz="5200" b="1" dirty="0">
              <a:latin typeface="Corbel" pitchFamily="34" charset="0"/>
            </a:endParaRPr>
          </a:p>
        </p:txBody>
      </p:sp>
      <p:pic>
        <p:nvPicPr>
          <p:cNvPr id="9" name="Picture 8" descr="ICATRectangle_SM_preview (1).png">
            <a:extLst>
              <a:ext uri="{FF2B5EF4-FFF2-40B4-BE49-F238E27FC236}">
                <a16:creationId xmlns:a16="http://schemas.microsoft.com/office/drawing/2014/main" id="{53FA57C6-DFF5-48BE-8A56-A1F1E0BA955B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F0C80048-4880-4C48-894C-EAE81F4EC0E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3DF969-1BFC-4780-9051-EDCAFF8C855A}" type="slidenum">
              <a:rPr lang="en-US" sz="2500"/>
              <a:pPr/>
              <a:t>18</a:t>
            </a:fld>
            <a:endParaRPr lang="en-US" sz="25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305800" cy="46259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4400" b="1" dirty="0">
                <a:latin typeface="Corbel" pitchFamily="34" charset="0"/>
              </a:rPr>
              <a:t>Four key areas: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4100" b="1" dirty="0">
                <a:solidFill>
                  <a:srgbClr val="98A0B2"/>
                </a:solidFill>
                <a:latin typeface="Corbel" pitchFamily="34" charset="0"/>
              </a:rPr>
              <a:t>Patrol officer response</a:t>
            </a:r>
            <a:endParaRPr lang="en-US" sz="4400" dirty="0">
              <a:solidFill>
                <a:srgbClr val="98A0B2"/>
              </a:solidFill>
              <a:latin typeface="Corbel" pitchFamily="34" charset="0"/>
            </a:endParaRP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4100" b="1" dirty="0">
                <a:solidFill>
                  <a:srgbClr val="98A0B2"/>
                </a:solidFill>
                <a:latin typeface="Corbel" pitchFamily="34" charset="0"/>
              </a:rPr>
              <a:t>Non-firearms incidents 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Char char="§"/>
            </a:pPr>
            <a:r>
              <a:rPr lang="en-US" sz="4100" b="1" dirty="0">
                <a:latin typeface="Corbel" pitchFamily="34" charset="0"/>
              </a:rPr>
              <a:t>Integration of crisis recognition, </a:t>
            </a:r>
            <a:br>
              <a:rPr lang="en-US" sz="4100" b="1" dirty="0">
                <a:latin typeface="Corbel" pitchFamily="34" charset="0"/>
              </a:rPr>
            </a:br>
            <a:r>
              <a:rPr lang="en-US" sz="4100" b="1" dirty="0">
                <a:latin typeface="Corbel" pitchFamily="34" charset="0"/>
              </a:rPr>
              <a:t>communications &amp; tactics – </a:t>
            </a:r>
            <a:br>
              <a:rPr lang="en-US" sz="4100" b="1" dirty="0">
                <a:latin typeface="Corbel" pitchFamily="34" charset="0"/>
              </a:rPr>
            </a:br>
            <a:r>
              <a:rPr lang="en-US" sz="4100" b="1" i="1" dirty="0">
                <a:latin typeface="Corbel" pitchFamily="34" charset="0"/>
              </a:rPr>
              <a:t>to gain voluntary compliance when possible</a:t>
            </a:r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4400" dirty="0"/>
          </a:p>
          <a:p>
            <a:pPr>
              <a:lnSpc>
                <a:spcPct val="90000"/>
              </a:lnSpc>
            </a:pPr>
            <a:endParaRPr lang="en-US" sz="2000" dirty="0"/>
          </a:p>
          <a:p>
            <a:pPr>
              <a:lnSpc>
                <a:spcPct val="90000"/>
              </a:lnSpc>
            </a:pPr>
            <a:endParaRPr lang="en-US" sz="2700" dirty="0"/>
          </a:p>
          <a:p>
            <a:pPr>
              <a:lnSpc>
                <a:spcPct val="90000"/>
              </a:lnSpc>
              <a:buFont typeface="Wingdings 2" pitchFamily="18" charset="2"/>
              <a:buNone/>
            </a:pPr>
            <a:endParaRPr lang="en-US" sz="2700" dirty="0"/>
          </a:p>
        </p:txBody>
      </p:sp>
      <p:pic>
        <p:nvPicPr>
          <p:cNvPr id="8" name="Picture 7" descr="ICATRectangle_SM_preview (1).png">
            <a:extLst>
              <a:ext uri="{FF2B5EF4-FFF2-40B4-BE49-F238E27FC236}">
                <a16:creationId xmlns:a16="http://schemas.microsoft.com/office/drawing/2014/main" id="{D7BFAB5F-33D2-4DF2-AE0E-885180CF544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16492375-3797-4812-A87C-FAA81C501C7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3B24B-10CB-4A3F-94AC-AB065F5C4AE9}" type="slidenum">
              <a:rPr lang="en-US" sz="2500"/>
              <a:pPr/>
              <a:t>19</a:t>
            </a:fld>
            <a:endParaRPr lang="en-US" sz="250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33400" y="1752600"/>
            <a:ext cx="8305800" cy="4625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4800" b="1" dirty="0">
                <a:latin typeface="Corbel" pitchFamily="34" charset="0"/>
              </a:rPr>
              <a:t>Four key areas: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3700" b="1" dirty="0">
                <a:solidFill>
                  <a:srgbClr val="7F7F7F"/>
                </a:solidFill>
                <a:latin typeface="Corbel" pitchFamily="34" charset="0"/>
              </a:rPr>
              <a:t>Patrol officer response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7F7F7F"/>
                </a:solidFill>
                <a:latin typeface="Corbel" pitchFamily="34" charset="0"/>
              </a:rPr>
              <a:t>Non-firearms incidents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solidFill>
                  <a:srgbClr val="7F7F7F"/>
                </a:solidFill>
                <a:latin typeface="Corbel" pitchFamily="34" charset="0"/>
              </a:rPr>
              <a:t>Integration of crisis recognition, </a:t>
            </a:r>
            <a:br>
              <a:rPr lang="en-US" sz="4000" b="1" dirty="0">
                <a:solidFill>
                  <a:srgbClr val="7F7F7F"/>
                </a:solidFill>
                <a:latin typeface="Corbel" pitchFamily="34" charset="0"/>
              </a:rPr>
            </a:br>
            <a:r>
              <a:rPr lang="en-US" sz="4000" b="1" dirty="0">
                <a:solidFill>
                  <a:srgbClr val="7F7F7F"/>
                </a:solidFill>
                <a:latin typeface="Corbel" pitchFamily="34" charset="0"/>
              </a:rPr>
              <a:t>communications &amp; tactics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4000" b="1" dirty="0">
                <a:latin typeface="Corbel" pitchFamily="34" charset="0"/>
              </a:rPr>
              <a:t>Officer safety &amp; wellness—physical, emotional, legal</a:t>
            </a:r>
          </a:p>
          <a:p>
            <a:pPr>
              <a:lnSpc>
                <a:spcPct val="80000"/>
              </a:lnSpc>
            </a:pPr>
            <a:endParaRPr lang="en-US" sz="1900" dirty="0"/>
          </a:p>
          <a:p>
            <a:pPr>
              <a:lnSpc>
                <a:spcPct val="80000"/>
              </a:lnSpc>
            </a:pPr>
            <a:endParaRPr lang="en-US" sz="25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500" dirty="0"/>
          </a:p>
        </p:txBody>
      </p:sp>
      <p:pic>
        <p:nvPicPr>
          <p:cNvPr id="8" name="Picture 7" descr="ICATRectangle_SM_preview (1).png">
            <a:extLst>
              <a:ext uri="{FF2B5EF4-FFF2-40B4-BE49-F238E27FC236}">
                <a16:creationId xmlns:a16="http://schemas.microsoft.com/office/drawing/2014/main" id="{107B2C43-E1BE-49C0-B1FD-05A78D83B5A8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00E21F20-F5ED-4527-BBEA-C15C0B959BC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Font typeface="Wingdings 2" pitchFamily="18" charset="2"/>
              <a:buNone/>
            </a:pPr>
            <a:endParaRPr lang="en-US" b="1" dirty="0"/>
          </a:p>
          <a:p>
            <a:pPr algn="ctr">
              <a:buFont typeface="Wingdings 2" pitchFamily="18" charset="2"/>
              <a:buNone/>
            </a:pPr>
            <a:endParaRPr lang="en-US" b="1" dirty="0"/>
          </a:p>
          <a:p>
            <a:pPr algn="ctr">
              <a:buFont typeface="Wingdings 2" pitchFamily="18" charset="2"/>
              <a:buNone/>
            </a:pPr>
            <a:r>
              <a:rPr lang="en-US" sz="3600" b="1" dirty="0">
                <a:latin typeface="Corbel" pitchFamily="34" charset="0"/>
              </a:rPr>
              <a:t>EMBED VIDEO MESSAGE </a:t>
            </a:r>
          </a:p>
          <a:p>
            <a:pPr algn="ctr">
              <a:buFont typeface="Wingdings 2" pitchFamily="18" charset="2"/>
              <a:buNone/>
            </a:pPr>
            <a:r>
              <a:rPr lang="en-US" sz="3600" b="1" dirty="0">
                <a:latin typeface="Corbel" pitchFamily="34" charset="0"/>
              </a:rPr>
              <a:t>FROM THE CHIEF EXECUTIVE</a:t>
            </a:r>
          </a:p>
          <a:p>
            <a:pPr algn="ctr">
              <a:buFont typeface="Wingdings 2" pitchFamily="18" charset="2"/>
              <a:buNone/>
            </a:pPr>
            <a:r>
              <a:rPr lang="en-US" sz="3600" b="1" i="1" dirty="0">
                <a:latin typeface="Corbel" pitchFamily="34" charset="0"/>
              </a:rPr>
              <a:t>[OPTIONAL]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BDA8D-7099-4863-8311-5FE2C1AC2431}" type="slidenum">
              <a:rPr lang="en-US" sz="2500"/>
              <a:pPr/>
              <a:t>2</a:t>
            </a:fld>
            <a:endParaRPr lang="en-US" sz="2500" dirty="0"/>
          </a:p>
        </p:txBody>
      </p:sp>
      <p:pic>
        <p:nvPicPr>
          <p:cNvPr id="9220" name="Picture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ICATRectangle_SM_preview (1)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1676400"/>
          </a:xfrm>
        </p:spPr>
        <p:txBody>
          <a:bodyPr>
            <a:normAutofit fontScale="70000" lnSpcReduction="20000"/>
          </a:bodyPr>
          <a:lstStyle/>
          <a:p>
            <a:pPr algn="ctr">
              <a:buFont typeface="Wingdings 2" pitchFamily="18" charset="2"/>
              <a:buNone/>
            </a:pPr>
            <a:endParaRPr lang="en-US" b="1" dirty="0"/>
          </a:p>
          <a:p>
            <a:pPr algn="ctr">
              <a:buFont typeface="Wingdings 2" pitchFamily="18" charset="2"/>
              <a:buNone/>
            </a:pPr>
            <a:endParaRPr lang="en-US" b="1" dirty="0"/>
          </a:p>
          <a:p>
            <a:pPr algn="ctr">
              <a:buFont typeface="Wingdings 2" pitchFamily="18" charset="2"/>
              <a:buNone/>
            </a:pPr>
            <a:r>
              <a:rPr lang="en-US" sz="3600" b="1" dirty="0">
                <a:latin typeface="Corbel" pitchFamily="34" charset="0"/>
              </a:rPr>
              <a:t>Las Vegas Metropolitan Police Department Testimonial Video</a:t>
            </a:r>
          </a:p>
          <a:p>
            <a:pPr algn="ctr">
              <a:buFont typeface="Wingdings 2" pitchFamily="18" charset="2"/>
              <a:buNone/>
            </a:pPr>
            <a:r>
              <a:rPr lang="en-US" sz="3600" b="1" i="1" dirty="0">
                <a:latin typeface="Corbel" pitchFamily="34" charset="0"/>
              </a:rPr>
              <a:t>[OPTIONAL]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3DBDA8D-7099-4863-8311-5FE2C1AC2431}" type="slidenum">
              <a:rPr lang="en-US" sz="2500"/>
              <a:pPr/>
              <a:t>20</a:t>
            </a:fld>
            <a:endParaRPr lang="en-US" sz="2500" dirty="0"/>
          </a:p>
        </p:txBody>
      </p:sp>
      <p:pic>
        <p:nvPicPr>
          <p:cNvPr id="9" name="Picture 8" descr="Las Vegas 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3124200"/>
            <a:ext cx="2824547" cy="2867159"/>
          </a:xfrm>
          <a:prstGeom prst="rect">
            <a:avLst/>
          </a:prstGeom>
        </p:spPr>
      </p:pic>
      <p:pic>
        <p:nvPicPr>
          <p:cNvPr id="11" name="Picture 10" descr="Las Vegas 2.PNG"/>
          <p:cNvPicPr>
            <a:picLocks noChangeAspect="1"/>
          </p:cNvPicPr>
          <p:nvPr/>
        </p:nvPicPr>
        <p:blipFill>
          <a:blip r:embed="rId4" cstate="print"/>
          <a:srcRect l="4167" r="18749"/>
          <a:stretch>
            <a:fillRect/>
          </a:stretch>
        </p:blipFill>
        <p:spPr>
          <a:xfrm>
            <a:off x="5486400" y="3124200"/>
            <a:ext cx="2819400" cy="2844335"/>
          </a:xfrm>
          <a:prstGeom prst="rect">
            <a:avLst/>
          </a:prstGeom>
        </p:spPr>
      </p:pic>
      <p:pic>
        <p:nvPicPr>
          <p:cNvPr id="12" name="Picture 11" descr="ICATRectangle_SM_preview (1).png">
            <a:extLst>
              <a:ext uri="{FF2B5EF4-FFF2-40B4-BE49-F238E27FC236}">
                <a16:creationId xmlns:a16="http://schemas.microsoft.com/office/drawing/2014/main" id="{F4B5FC36-D424-46A1-8B0E-A91AD87D3CA0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3" name="Picture 5">
            <a:extLst>
              <a:ext uri="{FF2B5EF4-FFF2-40B4-BE49-F238E27FC236}">
                <a16:creationId xmlns:a16="http://schemas.microsoft.com/office/drawing/2014/main" id="{52C73AB4-9598-4099-96BB-21246DA0E61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7475" indent="0">
              <a:buFont typeface="Wingdings 2" pitchFamily="18" charset="2"/>
              <a:buNone/>
            </a:pPr>
            <a:endParaRPr lang="en-US" sz="2400" b="1" dirty="0"/>
          </a:p>
          <a:p>
            <a:pPr marL="117475" indent="0">
              <a:buFont typeface="Wingdings 2" pitchFamily="18" charset="2"/>
              <a:buNone/>
            </a:pPr>
            <a:r>
              <a:rPr lang="en-US" sz="4800" b="1" dirty="0">
                <a:latin typeface="Corbel" pitchFamily="34" charset="0"/>
              </a:rPr>
              <a:t>Making the job of the </a:t>
            </a:r>
          </a:p>
          <a:p>
            <a:pPr marL="117475" indent="0">
              <a:buFont typeface="Wingdings 2" pitchFamily="18" charset="2"/>
              <a:buNone/>
            </a:pPr>
            <a:r>
              <a:rPr lang="en-US" sz="4800" b="1" dirty="0">
                <a:latin typeface="Corbel" pitchFamily="34" charset="0"/>
              </a:rPr>
              <a:t>patrol officer …</a:t>
            </a:r>
          </a:p>
          <a:p>
            <a:pPr marL="117475" indent="0">
              <a:buFont typeface="Wingdings 2" pitchFamily="18" charset="2"/>
              <a:buNone/>
            </a:pPr>
            <a:endParaRPr lang="en-US" sz="4000" b="1" dirty="0"/>
          </a:p>
          <a:p>
            <a:pPr marL="117475" indent="0"/>
            <a:endParaRPr lang="en-US" b="1" dirty="0"/>
          </a:p>
          <a:p>
            <a:pPr marL="117475" indent="0">
              <a:buFont typeface="Wingdings 2" pitchFamily="18" charset="2"/>
              <a:buNone/>
            </a:pPr>
            <a:endParaRPr lang="en-US" sz="2400" dirty="0"/>
          </a:p>
          <a:p>
            <a:pPr marL="117475" indent="0"/>
            <a:endParaRPr lang="en-US" dirty="0"/>
          </a:p>
          <a:p>
            <a:pPr marL="117475" indent="0"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080CA31-6E98-4BD2-B153-62BAFF7FA00B}" type="slidenum">
              <a:rPr lang="en-US" sz="2500"/>
              <a:pPr/>
              <a:t>21</a:t>
            </a:fld>
            <a:endParaRPr lang="en-US" sz="2500"/>
          </a:p>
        </p:txBody>
      </p:sp>
      <p:sp>
        <p:nvSpPr>
          <p:cNvPr id="4" name="Rectangle 3"/>
          <p:cNvSpPr/>
          <p:nvPr/>
        </p:nvSpPr>
        <p:spPr>
          <a:xfrm>
            <a:off x="76200" y="3887788"/>
            <a:ext cx="8991600" cy="15986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0" y="3908425"/>
            <a:ext cx="7162800" cy="13239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r>
              <a:rPr lang="en-US" sz="80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Safe. Effective.</a:t>
            </a:r>
          </a:p>
        </p:txBody>
      </p:sp>
      <p:pic>
        <p:nvPicPr>
          <p:cNvPr id="11" name="Picture 10" descr="ICATRectangle_SM_preview (1).png">
            <a:extLst>
              <a:ext uri="{FF2B5EF4-FFF2-40B4-BE49-F238E27FC236}">
                <a16:creationId xmlns:a16="http://schemas.microsoft.com/office/drawing/2014/main" id="{506A84ED-8155-499B-8300-82E067433BC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EC5CDBBB-D3F7-4F92-A5A3-03C79300702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62F7B7AF-1C78-43F0-9C6B-9CBD9E9DF7BE}" type="slidenum">
              <a:rPr lang="en-US" sz="2500"/>
              <a:pPr/>
              <a:t>22</a:t>
            </a:fld>
            <a:endParaRPr lang="en-US" sz="2500"/>
          </a:p>
        </p:txBody>
      </p:sp>
      <p:sp>
        <p:nvSpPr>
          <p:cNvPr id="27650" name="Content Placeholder 1"/>
          <p:cNvSpPr txBox="1">
            <a:spLocks/>
          </p:cNvSpPr>
          <p:nvPr/>
        </p:nvSpPr>
        <p:spPr bwMode="auto">
          <a:xfrm>
            <a:off x="0" y="2286000"/>
            <a:ext cx="91440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54864" tIns="91440"/>
          <a:lstStyle/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 dirty="0"/>
              <a:t>Thoughts?</a:t>
            </a:r>
          </a:p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 dirty="0"/>
              <a:t>Questions?</a:t>
            </a:r>
          </a:p>
          <a:p>
            <a:pPr marL="438150" indent="-319088" algn="ctr">
              <a:spcAft>
                <a:spcPts val="1200"/>
              </a:spcAft>
              <a:buClr>
                <a:schemeClr val="accent1"/>
              </a:buClr>
              <a:buSzPct val="80000"/>
            </a:pPr>
            <a:r>
              <a:rPr lang="en-US" sz="5400" b="1" dirty="0"/>
              <a:t>Observations?</a:t>
            </a:r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dirty="0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  <a:buFont typeface="Wingdings 2" pitchFamily="18" charset="2"/>
              <a:buChar char=""/>
            </a:pPr>
            <a:endParaRPr lang="en-US" sz="2400" dirty="0"/>
          </a:p>
          <a:p>
            <a:pPr marL="438150" indent="-319088">
              <a:spcAft>
                <a:spcPts val="600"/>
              </a:spcAft>
              <a:buClr>
                <a:schemeClr val="accent1"/>
              </a:buClr>
              <a:buSzPct val="80000"/>
            </a:pPr>
            <a:endParaRPr lang="en-US" sz="2400" dirty="0"/>
          </a:p>
          <a:p>
            <a:pPr marL="438150" indent="-319088">
              <a:buClr>
                <a:schemeClr val="accent1"/>
              </a:buClr>
              <a:buSzPct val="80000"/>
              <a:buFont typeface="Wingdings 2" pitchFamily="18" charset="2"/>
              <a:buNone/>
            </a:pPr>
            <a:endParaRPr lang="en-US" sz="3200" dirty="0"/>
          </a:p>
        </p:txBody>
      </p:sp>
      <p:pic>
        <p:nvPicPr>
          <p:cNvPr id="9" name="Picture 8" descr="ICATRectangle_SM_preview (1).png">
            <a:extLst>
              <a:ext uri="{FF2B5EF4-FFF2-40B4-BE49-F238E27FC236}">
                <a16:creationId xmlns:a16="http://schemas.microsoft.com/office/drawing/2014/main" id="{39DC35FB-9413-4BE2-8242-191555A7E0B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3BDB3AC7-2C1C-4FC5-982F-B6DD53314ED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837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100" b="1" dirty="0">
                <a:latin typeface="Corbel" pitchFamily="34" charset="0"/>
              </a:rPr>
              <a:t>Each year in the United States …</a:t>
            </a:r>
          </a:p>
          <a:p>
            <a:endParaRPr lang="en-US" sz="3000" dirty="0"/>
          </a:p>
          <a:p>
            <a:pPr>
              <a:buFont typeface="Wingdings 2" pitchFamily="18" charset="2"/>
              <a:buNone/>
            </a:pP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4485661-1EB4-461B-AAF8-02135E475694}" type="slidenum">
              <a:rPr lang="en-US" sz="2500"/>
              <a:pPr/>
              <a:t>3</a:t>
            </a:fld>
            <a:endParaRPr lang="en-US" sz="2500"/>
          </a:p>
        </p:txBody>
      </p:sp>
      <p:pic>
        <p:nvPicPr>
          <p:cNvPr id="10244" name="Picture 5" descr="C:\Users\kmorison\Pictures\Inverted Pyramid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438400"/>
            <a:ext cx="56388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Rectangle 6"/>
          <p:cNvSpPr>
            <a:spLocks noChangeArrowheads="1"/>
          </p:cNvSpPr>
          <p:nvPr/>
        </p:nvSpPr>
        <p:spPr bwMode="auto">
          <a:xfrm>
            <a:off x="2590800" y="2743200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327,000,000 residents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0246" name="Rectangle 7"/>
          <p:cNvSpPr>
            <a:spLocks noChangeArrowheads="1"/>
          </p:cNvSpPr>
          <p:nvPr/>
        </p:nvSpPr>
        <p:spPr bwMode="auto">
          <a:xfrm>
            <a:off x="2514600" y="3581400"/>
            <a:ext cx="3810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rgbClr val="0070C0"/>
                </a:solidFill>
              </a:rPr>
              <a:t>74,500,000 police contacts</a:t>
            </a:r>
            <a:endParaRPr lang="en-US" sz="2200" dirty="0">
              <a:solidFill>
                <a:srgbClr val="0070C0"/>
              </a:solidFill>
            </a:endParaRPr>
          </a:p>
        </p:txBody>
      </p:sp>
      <p:pic>
        <p:nvPicPr>
          <p:cNvPr id="11" name="Picture 10" descr="ICATRectangle_SM_preview (1).png">
            <a:extLst>
              <a:ext uri="{FF2B5EF4-FFF2-40B4-BE49-F238E27FC236}">
                <a16:creationId xmlns:a16="http://schemas.microsoft.com/office/drawing/2014/main" id="{295BE7F3-569B-45FC-8947-A252680C95D0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C902DA7B-293F-4D91-88B3-C8478163E06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DF23A1B-AD89-4C7D-95D3-B331C6266E63}" type="slidenum">
              <a:rPr lang="en-US" sz="2500"/>
              <a:pPr/>
              <a:t>4</a:t>
            </a:fld>
            <a:endParaRPr lang="en-US" sz="2500"/>
          </a:p>
        </p:txBody>
      </p:sp>
      <p:sp>
        <p:nvSpPr>
          <p:cNvPr id="11267" name="TextBox 4"/>
          <p:cNvSpPr txBox="1">
            <a:spLocks noChangeArrowheads="1"/>
          </p:cNvSpPr>
          <p:nvPr/>
        </p:nvSpPr>
        <p:spPr bwMode="auto">
          <a:xfrm>
            <a:off x="1828800" y="5562600"/>
            <a:ext cx="54864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/>
              <a:t>Woman in-crisis in Baltimore, MD</a:t>
            </a:r>
          </a:p>
        </p:txBody>
      </p:sp>
      <p:pic>
        <p:nvPicPr>
          <p:cNvPr id="10" name="Picture 9" descr="Baltimore Ins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0" y="1828800"/>
            <a:ext cx="6096000" cy="3130544"/>
          </a:xfrm>
          <a:prstGeom prst="rect">
            <a:avLst/>
          </a:prstGeom>
        </p:spPr>
      </p:pic>
      <p:pic>
        <p:nvPicPr>
          <p:cNvPr id="9" name="Picture 8" descr="ICATRectangle_SM_preview (1).png">
            <a:extLst>
              <a:ext uri="{FF2B5EF4-FFF2-40B4-BE49-F238E27FC236}">
                <a16:creationId xmlns:a16="http://schemas.microsoft.com/office/drawing/2014/main" id="{B7E2B693-0FDA-4AF5-9813-E6B8C8ED705E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1" name="Picture 5">
            <a:extLst>
              <a:ext uri="{FF2B5EF4-FFF2-40B4-BE49-F238E27FC236}">
                <a16:creationId xmlns:a16="http://schemas.microsoft.com/office/drawing/2014/main" id="{628D9FC7-F723-41A7-A95F-8F098EE6AB2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968375"/>
          </a:xfrm>
        </p:spPr>
        <p:txBody>
          <a:bodyPr>
            <a:normAutofit/>
          </a:bodyPr>
          <a:lstStyle/>
          <a:p>
            <a:pPr>
              <a:spcAft>
                <a:spcPts val="1000"/>
              </a:spcAft>
            </a:pPr>
            <a:r>
              <a:rPr lang="en-US" sz="4100" b="1" dirty="0">
                <a:latin typeface="Corbel" pitchFamily="34" charset="0"/>
              </a:rPr>
              <a:t>Each year in the United States …</a:t>
            </a:r>
          </a:p>
          <a:p>
            <a:endParaRPr lang="en-US" sz="3000" dirty="0"/>
          </a:p>
          <a:p>
            <a:pPr>
              <a:buFont typeface="Wingdings 2" pitchFamily="18" charset="2"/>
              <a:buNone/>
            </a:pPr>
            <a:endParaRPr lang="en-US" sz="3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B3A802CA-D838-45B8-884B-D7EF76E75C40}" type="slidenum">
              <a:rPr lang="en-US" sz="2500"/>
              <a:pPr/>
              <a:t>5</a:t>
            </a:fld>
            <a:endParaRPr lang="en-US" sz="2500"/>
          </a:p>
        </p:txBody>
      </p:sp>
      <p:pic>
        <p:nvPicPr>
          <p:cNvPr id="12292" name="Picture 5" descr="C:\Users\kmorison\Pictures\Inverted Pyramid.bm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2438400"/>
            <a:ext cx="5638800" cy="434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Rectangle 6"/>
          <p:cNvSpPr>
            <a:spLocks noChangeArrowheads="1"/>
          </p:cNvSpPr>
          <p:nvPr/>
        </p:nvSpPr>
        <p:spPr bwMode="auto">
          <a:xfrm>
            <a:off x="2590800" y="2743200"/>
            <a:ext cx="3810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</a:rPr>
              <a:t>327,000,000 residents</a:t>
            </a:r>
            <a:endParaRPr lang="en-US" sz="2800" dirty="0">
              <a:solidFill>
                <a:srgbClr val="C00000"/>
              </a:solidFill>
            </a:endParaRPr>
          </a:p>
        </p:txBody>
      </p:sp>
      <p:sp>
        <p:nvSpPr>
          <p:cNvPr id="12294" name="Rectangle 7"/>
          <p:cNvSpPr>
            <a:spLocks noChangeArrowheads="1"/>
          </p:cNvSpPr>
          <p:nvPr/>
        </p:nvSpPr>
        <p:spPr bwMode="auto">
          <a:xfrm>
            <a:off x="2514600" y="3581400"/>
            <a:ext cx="3810000" cy="43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200" b="1" dirty="0">
                <a:solidFill>
                  <a:srgbClr val="0070C0"/>
                </a:solidFill>
              </a:rPr>
              <a:t>74,500,000 police contacts</a:t>
            </a:r>
            <a:endParaRPr lang="en-US" sz="2200" dirty="0">
              <a:solidFill>
                <a:srgbClr val="0070C0"/>
              </a:solidFill>
            </a:endParaRPr>
          </a:p>
        </p:txBody>
      </p:sp>
      <p:sp>
        <p:nvSpPr>
          <p:cNvPr id="12295" name="Rectangle 8"/>
          <p:cNvSpPr>
            <a:spLocks noChangeArrowheads="1"/>
          </p:cNvSpPr>
          <p:nvPr/>
        </p:nvSpPr>
        <p:spPr bwMode="auto">
          <a:xfrm>
            <a:off x="2743200" y="4343400"/>
            <a:ext cx="3352800" cy="415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100" b="1" dirty="0">
                <a:solidFill>
                  <a:srgbClr val="C00000"/>
                </a:solidFill>
              </a:rPr>
              <a:t>10,700,000 arrests</a:t>
            </a:r>
            <a:endParaRPr lang="en-US" sz="2100" dirty="0">
              <a:solidFill>
                <a:srgbClr val="C00000"/>
              </a:solidFill>
            </a:endParaRPr>
          </a:p>
        </p:txBody>
      </p:sp>
      <p:sp>
        <p:nvSpPr>
          <p:cNvPr id="12296" name="Rectangle 9"/>
          <p:cNvSpPr>
            <a:spLocks noChangeArrowheads="1"/>
          </p:cNvSpPr>
          <p:nvPr/>
        </p:nvSpPr>
        <p:spPr bwMode="auto">
          <a:xfrm>
            <a:off x="3276600" y="5105400"/>
            <a:ext cx="2362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70C0"/>
                </a:solidFill>
              </a:rPr>
              <a:t>3,000,000 UOF</a:t>
            </a: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2297" name="Rectangle 10"/>
          <p:cNvSpPr>
            <a:spLocks noChangeArrowheads="1"/>
          </p:cNvSpPr>
          <p:nvPr/>
        </p:nvSpPr>
        <p:spPr bwMode="auto">
          <a:xfrm>
            <a:off x="2743200" y="5715000"/>
            <a:ext cx="33528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400" b="1">
                <a:solidFill>
                  <a:srgbClr val="C00000"/>
                </a:solidFill>
              </a:rPr>
              <a:t>1,000</a:t>
            </a:r>
            <a:br>
              <a:rPr lang="en-US" sz="1400" b="1">
                <a:solidFill>
                  <a:srgbClr val="C00000"/>
                </a:solidFill>
              </a:rPr>
            </a:br>
            <a:r>
              <a:rPr lang="en-US" sz="1400" b="1">
                <a:solidFill>
                  <a:srgbClr val="C00000"/>
                </a:solidFill>
              </a:rPr>
              <a:t>deaths</a:t>
            </a:r>
            <a:endParaRPr lang="en-US" sz="1400">
              <a:solidFill>
                <a:srgbClr val="C00000"/>
              </a:solidFill>
            </a:endParaRPr>
          </a:p>
        </p:txBody>
      </p:sp>
      <p:pic>
        <p:nvPicPr>
          <p:cNvPr id="14" name="Picture 13" descr="ICATRectangle_SM_preview (1).png">
            <a:extLst>
              <a:ext uri="{FF2B5EF4-FFF2-40B4-BE49-F238E27FC236}">
                <a16:creationId xmlns:a16="http://schemas.microsoft.com/office/drawing/2014/main" id="{F5CBF642-C2EC-402E-9EAC-39BA911E5168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5" name="Picture 5">
            <a:extLst>
              <a:ext uri="{FF2B5EF4-FFF2-40B4-BE49-F238E27FC236}">
                <a16:creationId xmlns:a16="http://schemas.microsoft.com/office/drawing/2014/main" id="{12EA37B0-D2AA-48DC-A354-827BDDF23FE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06831D1A-15EC-4EC5-87E9-794D32879EEF}" type="slidenum">
              <a:rPr lang="en-US" sz="2500"/>
              <a:pPr/>
              <a:t>6</a:t>
            </a:fld>
            <a:endParaRPr lang="en-US" sz="2500" dirty="0"/>
          </a:p>
        </p:txBody>
      </p:sp>
      <p:pic>
        <p:nvPicPr>
          <p:cNvPr id="4" name="St%20Louis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68500" y="1676400"/>
            <a:ext cx="5207000" cy="390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TextBox 4"/>
          <p:cNvSpPr txBox="1">
            <a:spLocks noChangeArrowheads="1"/>
          </p:cNvSpPr>
          <p:nvPr/>
        </p:nvSpPr>
        <p:spPr bwMode="auto">
          <a:xfrm>
            <a:off x="1905000" y="5715001"/>
            <a:ext cx="510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Radio Traffic – St. Louis Incident</a:t>
            </a:r>
          </a:p>
        </p:txBody>
      </p:sp>
      <p:pic>
        <p:nvPicPr>
          <p:cNvPr id="9" name="Picture 8" descr="ICATRectangle_SM_preview (1).png">
            <a:extLst>
              <a:ext uri="{FF2B5EF4-FFF2-40B4-BE49-F238E27FC236}">
                <a16:creationId xmlns:a16="http://schemas.microsoft.com/office/drawing/2014/main" id="{C1AC4ED8-22D6-41C0-AECC-23C713EC28AA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52400" y="155448"/>
            <a:ext cx="2971801" cy="112268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28A3629D-C3C6-493C-A716-93391066E01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D1FA3AB0-4A04-4A05-86F3-6230614A44D8}" type="slidenum">
              <a:rPr lang="en-US" sz="2500"/>
              <a:pPr/>
              <a:t>7</a:t>
            </a:fld>
            <a:endParaRPr lang="en-US" sz="2500"/>
          </a:p>
        </p:txBody>
      </p:sp>
      <p:sp>
        <p:nvSpPr>
          <p:cNvPr id="14339" name="TextBox 4"/>
          <p:cNvSpPr txBox="1">
            <a:spLocks noChangeArrowheads="1"/>
          </p:cNvSpPr>
          <p:nvPr/>
        </p:nvSpPr>
        <p:spPr bwMode="auto">
          <a:xfrm>
            <a:off x="1219200" y="5638800"/>
            <a:ext cx="6781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/>
              <a:t>Patrol Officer Response – St. Louis Incident</a:t>
            </a:r>
          </a:p>
        </p:txBody>
      </p:sp>
      <p:pic>
        <p:nvPicPr>
          <p:cNvPr id="9" name="Picture 8" descr="St. Louis Photo 2.PNG"/>
          <p:cNvPicPr>
            <a:picLocks noChangeAspect="1"/>
          </p:cNvPicPr>
          <p:nvPr/>
        </p:nvPicPr>
        <p:blipFill>
          <a:blip r:embed="rId3" cstate="print"/>
          <a:srcRect r="2444"/>
          <a:stretch>
            <a:fillRect/>
          </a:stretch>
        </p:blipFill>
        <p:spPr>
          <a:xfrm>
            <a:off x="2286000" y="1981200"/>
            <a:ext cx="4572000" cy="3192122"/>
          </a:xfrm>
          <a:prstGeom prst="rect">
            <a:avLst/>
          </a:prstGeom>
        </p:spPr>
      </p:pic>
      <p:pic>
        <p:nvPicPr>
          <p:cNvPr id="10" name="Picture 9" descr="ICATRectangle_SM_preview (1).png">
            <a:extLst>
              <a:ext uri="{FF2B5EF4-FFF2-40B4-BE49-F238E27FC236}">
                <a16:creationId xmlns:a16="http://schemas.microsoft.com/office/drawing/2014/main" id="{6C05D1EE-093E-4F0C-87E9-F2EAB84C3386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2" name="Picture 5">
            <a:extLst>
              <a:ext uri="{FF2B5EF4-FFF2-40B4-BE49-F238E27FC236}">
                <a16:creationId xmlns:a16="http://schemas.microsoft.com/office/drawing/2014/main" id="{DB75DDF6-B180-43F7-83AB-38910F57A2A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endParaRPr lang="en-US" sz="4400" b="1" dirty="0"/>
          </a:p>
          <a:p>
            <a:pPr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4400" b="1" dirty="0">
                <a:latin typeface="Corbel" pitchFamily="34" charset="0"/>
              </a:rPr>
              <a:t>What challenges did these officers face?</a:t>
            </a:r>
          </a:p>
          <a:p>
            <a:pPr>
              <a:buFont typeface="Wingdings 2" pitchFamily="18" charset="2"/>
              <a:buNone/>
            </a:pPr>
            <a:endParaRPr lang="en-US" dirty="0"/>
          </a:p>
          <a:p>
            <a:pPr>
              <a:buFont typeface="Wingdings 2" pitchFamily="18" charset="2"/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760368F5-BF23-4261-840F-6F4829756B3B}" type="slidenum">
              <a:rPr lang="en-US" sz="2500"/>
              <a:pPr/>
              <a:t>8</a:t>
            </a:fld>
            <a:endParaRPr lang="en-US" sz="2500"/>
          </a:p>
        </p:txBody>
      </p:sp>
      <p:pic>
        <p:nvPicPr>
          <p:cNvPr id="8" name="Picture 7" descr="ICATRectangle_SM_preview (1).png">
            <a:extLst>
              <a:ext uri="{FF2B5EF4-FFF2-40B4-BE49-F238E27FC236}">
                <a16:creationId xmlns:a16="http://schemas.microsoft.com/office/drawing/2014/main" id="{1D8DA7E2-A350-40E0-8437-CEA62707BEC0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6680D52F-70D4-4ABF-9F0A-BF3A16DFBF9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1752600"/>
            <a:ext cx="8229600" cy="462597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spcAft>
                <a:spcPts val="1000"/>
              </a:spcAft>
              <a:buFont typeface="Wingdings" panose="05000000000000000000" pitchFamily="2" charset="2"/>
              <a:buChar char="§"/>
            </a:pPr>
            <a:r>
              <a:rPr lang="en-US" sz="3600" b="1" dirty="0">
                <a:latin typeface="Corbel" pitchFamily="34" charset="0"/>
              </a:rPr>
              <a:t>What challenges did these </a:t>
            </a:r>
            <a:br>
              <a:rPr lang="en-US" sz="3600" b="1" dirty="0">
                <a:latin typeface="Corbel" pitchFamily="34" charset="0"/>
              </a:rPr>
            </a:br>
            <a:r>
              <a:rPr lang="en-US" sz="3600" b="1" dirty="0">
                <a:latin typeface="Corbel" pitchFamily="34" charset="0"/>
              </a:rPr>
              <a:t>officers face?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700" b="1" dirty="0">
                <a:latin typeface="Corbel" pitchFamily="34" charset="0"/>
              </a:rPr>
              <a:t>Enough information from Dispatch? 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700" b="1" dirty="0">
                <a:latin typeface="Corbel" pitchFamily="34" charset="0"/>
              </a:rPr>
              <a:t>Person with a knife… a potentially dangerous encounter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700" b="1" dirty="0">
                <a:latin typeface="Corbel" pitchFamily="34" charset="0"/>
              </a:rPr>
              <a:t>Behaving erratically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700" b="1" dirty="0">
                <a:latin typeface="Corbel" pitchFamily="34" charset="0"/>
              </a:rPr>
              <a:t>Non-compliant … disregarded orders to drop the knife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700" b="1" dirty="0">
                <a:latin typeface="Corbel" pitchFamily="34" charset="0"/>
              </a:rPr>
              <a:t>Officer and public safety</a:t>
            </a:r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§"/>
            </a:pPr>
            <a:r>
              <a:rPr lang="en-US" sz="2700" b="1" dirty="0">
                <a:latin typeface="Corbel" pitchFamily="34" charset="0"/>
              </a:rPr>
              <a:t>Suicide by cop … shouting </a:t>
            </a:r>
            <a:r>
              <a:rPr lang="en-US" altLang="en-US" sz="2700" b="1" dirty="0">
                <a:latin typeface="Corbel" pitchFamily="34" charset="0"/>
              </a:rPr>
              <a:t>“</a:t>
            </a:r>
            <a:r>
              <a:rPr lang="en-US" sz="2700" b="1" dirty="0">
                <a:latin typeface="Corbel" pitchFamily="34" charset="0"/>
              </a:rPr>
              <a:t>shoot me</a:t>
            </a:r>
            <a:r>
              <a:rPr lang="en-US" altLang="en-US" sz="2700" b="1" dirty="0">
                <a:latin typeface="Corbel" pitchFamily="34" charset="0"/>
              </a:rPr>
              <a:t>”</a:t>
            </a:r>
            <a:endParaRPr lang="en-US" altLang="ja-JP" sz="3400" b="1" dirty="0">
              <a:latin typeface="Corbel" pitchFamily="34" charset="0"/>
            </a:endParaRPr>
          </a:p>
          <a:p>
            <a:pPr>
              <a:lnSpc>
                <a:spcPct val="80000"/>
              </a:lnSpc>
            </a:pPr>
            <a:endParaRPr lang="en-US" sz="2700" dirty="0"/>
          </a:p>
          <a:p>
            <a:pPr>
              <a:lnSpc>
                <a:spcPct val="80000"/>
              </a:lnSpc>
              <a:buFont typeface="Wingdings 2" pitchFamily="18" charset="2"/>
              <a:buNone/>
            </a:pPr>
            <a:endParaRPr lang="en-US" sz="27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6C1DDE-FD1D-43C2-AA66-5F00003A5AC2}" type="slidenum">
              <a:rPr lang="en-US" sz="2500"/>
              <a:pPr/>
              <a:t>9</a:t>
            </a:fld>
            <a:endParaRPr lang="en-US" sz="2500"/>
          </a:p>
        </p:txBody>
      </p:sp>
      <p:pic>
        <p:nvPicPr>
          <p:cNvPr id="8" name="Picture 7" descr="ICATRectangle_SM_preview (1).png">
            <a:extLst>
              <a:ext uri="{FF2B5EF4-FFF2-40B4-BE49-F238E27FC236}">
                <a16:creationId xmlns:a16="http://schemas.microsoft.com/office/drawing/2014/main" id="{E9EC8D97-8A1A-4AFD-821F-8D2F31569BA9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399" y="152401"/>
            <a:ext cx="2971801" cy="1122680"/>
          </a:xfrm>
          <a:prstGeom prst="rect">
            <a:avLst/>
          </a:prstGeom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58D432DA-CBD4-497E-B9DA-4A3BBD5E880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162800" y="6233252"/>
            <a:ext cx="1863725" cy="497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Custom 1">
      <a:majorFont>
        <a:latin typeface="Calibri"/>
        <a:ea typeface=""/>
        <a:cs typeface=""/>
      </a:majorFont>
      <a:minorFont>
        <a:latin typeface="Cambria"/>
        <a:ea typeface=""/>
        <a:cs typeface="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427</Words>
  <Application>Microsoft Office PowerPoint</Application>
  <PresentationFormat>On-screen Show (4:3)</PresentationFormat>
  <Paragraphs>150</Paragraphs>
  <Slides>22</Slides>
  <Notes>20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1" baseType="lpstr">
      <vt:lpstr>MS PGothic</vt:lpstr>
      <vt:lpstr>Arial</vt:lpstr>
      <vt:lpstr>Calibri</vt:lpstr>
      <vt:lpstr>Cambria</vt:lpstr>
      <vt:lpstr>Corbel</vt:lpstr>
      <vt:lpstr>Wingdings</vt:lpstr>
      <vt:lpstr>Wingdings 2</vt:lpstr>
      <vt:lpstr>Wingdings 3</vt:lpstr>
      <vt:lpstr>Origin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Steve Yanda</dc:creator>
  <cp:lastModifiedBy>Matthew Harman</cp:lastModifiedBy>
  <cp:revision>796</cp:revision>
  <dcterms:created xsi:type="dcterms:W3CDTF">2013-08-22T12:46:31Z</dcterms:created>
  <dcterms:modified xsi:type="dcterms:W3CDTF">2018-02-23T19:23:15Z</dcterms:modified>
</cp:coreProperties>
</file>