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3" r:id="rId1"/>
  </p:sldMasterIdLst>
  <p:notesMasterIdLst>
    <p:notesMasterId r:id="rId24"/>
  </p:notesMasterIdLst>
  <p:handoutMasterIdLst>
    <p:handoutMasterId r:id="rId25"/>
  </p:handoutMasterIdLst>
  <p:sldIdLst>
    <p:sldId id="400" r:id="rId2"/>
    <p:sldId id="348" r:id="rId3"/>
    <p:sldId id="385" r:id="rId4"/>
    <p:sldId id="388" r:id="rId5"/>
    <p:sldId id="390" r:id="rId6"/>
    <p:sldId id="391" r:id="rId7"/>
    <p:sldId id="392" r:id="rId8"/>
    <p:sldId id="389" r:id="rId9"/>
    <p:sldId id="393" r:id="rId10"/>
    <p:sldId id="375" r:id="rId11"/>
    <p:sldId id="397" r:id="rId12"/>
    <p:sldId id="395" r:id="rId13"/>
    <p:sldId id="401" r:id="rId14"/>
    <p:sldId id="377" r:id="rId15"/>
    <p:sldId id="379" r:id="rId16"/>
    <p:sldId id="381" r:id="rId17"/>
    <p:sldId id="382" r:id="rId18"/>
    <p:sldId id="383" r:id="rId19"/>
    <p:sldId id="384" r:id="rId20"/>
    <p:sldId id="402" r:id="rId21"/>
    <p:sldId id="386" r:id="rId22"/>
    <p:sldId id="387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vin Morison" initials="KM" lastIdx="14" clrIdx="0">
    <p:extLst>
      <p:ext uri="{19B8F6BF-5375-455C-9EA6-DF929625EA0E}">
        <p15:presenceInfo xmlns:p15="http://schemas.microsoft.com/office/powerpoint/2012/main" userId="S-1-5-21-612387431-141433911-832717053-36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  <a:srgbClr val="F82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70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3288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B458CFD-1212-44C1-B673-E0F9487C2DD3}" type="datetimeFigureOut">
              <a:rPr lang="en-US"/>
              <a:pPr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585064F-260C-467A-9191-D0870744A01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5FDA8AA-FC02-4B49-BCED-28E14DA59AF8}" type="datetimeFigureOut">
              <a:rPr lang="en-US"/>
              <a:pPr/>
              <a:t>10/30/2018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35123DE-FE8C-48C0-B3BE-F10922BA715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123DE-FE8C-48C0-B3BE-F10922BA715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A2EC5A-B44E-486B-A39F-7FBA330AF65E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BBA446-5018-4A61-88A3-BF4D7FED28A5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ea typeface="+mn-ea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425859-75DD-4240-BE1A-80536510C7D7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ea typeface="+mn-ea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425859-75DD-4240-BE1A-80536510C7D7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ea typeface="+mn-ea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48CF57-DF49-443E-A69E-103308A61391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7ECA47-0C3C-4CA1-93D8-3724FC874B94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EB63DB-C220-49FE-B378-C52989E57B98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ea typeface="+mn-ea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dirty="0">
              <a:ea typeface="+mn-ea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dirty="0">
              <a:ea typeface="+mn-ea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36CD83-A798-4FBD-90B6-75AA03713C9A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D20249E-3101-4D6E-A5E8-6B5BCCA18851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ea typeface="+mn-ea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6BF349-0E78-4EFB-9F1A-6484817EE675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ea typeface="+mn-ea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6BF349-0E78-4EFB-9F1A-6484817EE675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endParaRPr lang="en-US" b="1" dirty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F9D8CCF-5B57-46AF-96F9-983E57DE443E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ea typeface="+mn-ea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871AA8-0E85-46D0-B536-9A03B5F99C51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ea typeface="+mn-ea"/>
              </a:rPr>
              <a:t>Link to </a:t>
            </a:r>
            <a:r>
              <a:rPr lang="en-US">
                <a:ea typeface="+mn-ea"/>
              </a:rPr>
              <a:t>video:</a:t>
            </a:r>
            <a:endParaRPr lang="en-US" dirty="0">
              <a:ea typeface="+mn-ea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581B7-E448-46B2-A7F0-BF0838755295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ea typeface="+mn-ea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E242C4-689B-4B32-8DC3-46E84B3B1C95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ea typeface="+mn-ea"/>
              </a:rPr>
              <a:t>Link to audio: http://</a:t>
            </a:r>
            <a:r>
              <a:rPr lang="en-US" dirty="0" err="1">
                <a:ea typeface="+mn-ea"/>
              </a:rPr>
              <a:t>www.stltoday.com</a:t>
            </a:r>
            <a:r>
              <a:rPr lang="en-US" dirty="0">
                <a:ea typeface="+mn-ea"/>
              </a:rPr>
              <a:t>/online/audio-and-video-evidence-in-</a:t>
            </a:r>
            <a:r>
              <a:rPr lang="en-US" dirty="0" err="1">
                <a:ea typeface="+mn-ea"/>
              </a:rPr>
              <a:t>kajieme</a:t>
            </a:r>
            <a:r>
              <a:rPr lang="en-US" dirty="0">
                <a:ea typeface="+mn-ea"/>
              </a:rPr>
              <a:t>-</a:t>
            </a:r>
            <a:r>
              <a:rPr lang="en-US" dirty="0" err="1">
                <a:ea typeface="+mn-ea"/>
              </a:rPr>
              <a:t>powell</a:t>
            </a:r>
            <a:r>
              <a:rPr lang="en-US">
                <a:ea typeface="+mn-ea"/>
              </a:rPr>
              <a:t>-shooting/collection_b051817e-88bf-5b97-b09c-524e98538ad4.html</a:t>
            </a:r>
            <a:endParaRPr lang="en-US" dirty="0">
              <a:ea typeface="+mn-ea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D2383F-F125-47E1-B093-E0F2F8F386C7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ea typeface="+mn-ea"/>
              </a:rPr>
              <a:t>Link to video: https://</a:t>
            </a:r>
            <a:r>
              <a:rPr lang="en-US" dirty="0" err="1">
                <a:ea typeface="+mn-ea"/>
              </a:rPr>
              <a:t>www.youtube.com</a:t>
            </a:r>
            <a:r>
              <a:rPr lang="en-US" dirty="0">
                <a:ea typeface="+mn-ea"/>
              </a:rPr>
              <a:t>/</a:t>
            </a:r>
            <a:r>
              <a:rPr lang="en-US" dirty="0" err="1">
                <a:ea typeface="+mn-ea"/>
              </a:rPr>
              <a:t>watch?v</a:t>
            </a:r>
            <a:r>
              <a:rPr lang="en-US" dirty="0">
                <a:ea typeface="+mn-ea"/>
              </a:rPr>
              <a:t>=FsIlLKOya3c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0A0674-E24D-481A-AADD-C3CC6795F062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ea typeface="+mn-ea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DB61EEB-8091-4396-B4BD-7B54D62919AC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ea typeface="+mn-ea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ED6317-D551-4A68-AEA9-1B15908D37BC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4D23B89-F2E5-4D8A-ACBB-B49D6F4E0E6D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749E1FD-4009-440B-BF12-23454997D7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0669-8F5F-4B4A-993D-266F36D492A6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E1E6-5B44-416B-9FC1-EB63B0A0B5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D089-7696-43E5-A372-BEE00CC36BAA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71DB-704C-48D7-B870-6346BF05B3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 dirty="0"/>
              <a:t>Click t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F112FD1-6CF4-4E77-9105-495227B8CAB6}" type="datetime1">
              <a:rPr lang="en-US"/>
              <a:pPr/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3F613E6-EF53-4EDA-BA37-4589D998ED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 dirty="0"/>
              <a:t>Click t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F112FD1-6CF4-4E77-9105-495227B8CAB6}" type="datetime1">
              <a:rPr lang="en-US"/>
              <a:pPr/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3F613E6-EF53-4EDA-BA37-4589D998ED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 dirty="0"/>
              <a:t>Click t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F112FD1-6CF4-4E77-9105-495227B8CAB6}" type="datetime1">
              <a:rPr lang="en-US"/>
              <a:pPr/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3F613E6-EF53-4EDA-BA37-4589D998ED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 dirty="0"/>
              <a:t>Click t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F112FD1-6CF4-4E77-9105-495227B8CAB6}" type="datetime1">
              <a:rPr lang="en-US"/>
              <a:pPr/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3F613E6-EF53-4EDA-BA37-4589D998ED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 dirty="0"/>
              <a:t>Click t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F112FD1-6CF4-4E77-9105-495227B8CAB6}" type="datetime1">
              <a:rPr lang="en-US"/>
              <a:pPr/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3F613E6-EF53-4EDA-BA37-4589D998ED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 dirty="0"/>
              <a:t>Click t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F112FD1-6CF4-4E77-9105-495227B8CAB6}" type="datetime1">
              <a:rPr lang="en-US"/>
              <a:pPr/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3F613E6-EF53-4EDA-BA37-4589D998ED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 dirty="0"/>
              <a:t>Click t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F112FD1-6CF4-4E77-9105-495227B8CAB6}" type="datetime1">
              <a:rPr lang="en-US"/>
              <a:pPr/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3F613E6-EF53-4EDA-BA37-4589D998ED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 dirty="0"/>
              <a:t>Click t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F112FD1-6CF4-4E77-9105-495227B8CAB6}" type="datetime1">
              <a:rPr lang="en-US"/>
              <a:pPr/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3F613E6-EF53-4EDA-BA37-4589D998ED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2FA4-BC5E-450E-9A4F-B3C9CE26DF6F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C9BB-9528-4D23-9AAE-6E5A0C49F4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 dirty="0"/>
              <a:t>Click t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F112FD1-6CF4-4E77-9105-495227B8CAB6}" type="datetime1">
              <a:rPr lang="en-US"/>
              <a:pPr/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3F613E6-EF53-4EDA-BA37-4589D998ED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 dirty="0"/>
              <a:t>Click t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F112FD1-6CF4-4E77-9105-495227B8CAB6}" type="datetime1">
              <a:rPr lang="en-US"/>
              <a:pPr/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3F613E6-EF53-4EDA-BA37-4589D998ED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 dirty="0"/>
              <a:t>Click t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F112FD1-6CF4-4E77-9105-495227B8CAB6}" type="datetime1">
              <a:rPr lang="en-US"/>
              <a:pPr/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3F613E6-EF53-4EDA-BA37-4589D998ED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 dirty="0"/>
              <a:t>Click t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F112FD1-6CF4-4E77-9105-495227B8CAB6}" type="datetime1">
              <a:rPr lang="en-US"/>
              <a:pPr/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3F613E6-EF53-4EDA-BA37-4589D998ED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 dirty="0"/>
              <a:t>Click t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F112FD1-6CF4-4E77-9105-495227B8CAB6}" type="datetime1">
              <a:rPr lang="en-US"/>
              <a:pPr/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3F613E6-EF53-4EDA-BA37-4589D998ED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 dirty="0"/>
              <a:t>Click t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F112FD1-6CF4-4E77-9105-495227B8CAB6}" type="datetime1">
              <a:rPr lang="en-US"/>
              <a:pPr/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3F613E6-EF53-4EDA-BA37-4589D998ED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 dirty="0"/>
              <a:t>Click t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F112FD1-6CF4-4E77-9105-495227B8CAB6}" type="datetime1">
              <a:rPr lang="en-US"/>
              <a:pPr/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3F613E6-EF53-4EDA-BA37-4589D998ED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FB4505-3D07-44B7-AC49-4B8F32817D03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4AB0E-CB3D-4DEC-8D3C-F9B7A1A576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0FB258-BD2A-4033-BC2B-B4F8EC5F4B9F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81BCB-ED7A-4D8C-B717-A1A65C6256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591B351-F096-4668-8F25-25093C0AFEFF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A87D797-C509-4407-A838-516A100BEF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3088-1F3B-4170-A00C-7D2B91DAE91A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EBBA-ADB6-4151-9D7A-C73A7A94AE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EA82-0189-43E9-A48A-AAFD0E97FB00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C873-B4FA-486B-9747-7A4300C00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769CE-0CE1-430E-B689-09CC011D54DA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EFB4-FEAE-46B5-85D9-D59F92F931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ECF14-C898-42DE-83C1-02422245C2EB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3F36-7EDB-488E-8CDE-4E73238F90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A8C9-799D-4BA0-B094-374E02AD8280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091F-5326-45A0-94CE-AADB8EF98F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9DA2-7D30-4E02-9A82-A62C3216411E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78CF-9C1F-4F78-BFA4-9A3E5C72E4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6712FA4-BC5E-450E-9A4F-B3C9CE26DF6F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642C9BB-9528-4D23-9AAE-6E5A0C49F4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itle Placeholder 1"/>
          <p:cNvSpPr txBox="1">
            <a:spLocks/>
          </p:cNvSpPr>
          <p:nvPr userDrawn="1"/>
        </p:nvSpPr>
        <p:spPr>
          <a:xfrm>
            <a:off x="7315200" y="152400"/>
            <a:ext cx="1828800" cy="1251062"/>
          </a:xfrm>
          <a:prstGeom prst="rect">
            <a:avLst/>
          </a:prstGeom>
        </p:spPr>
        <p:txBody>
          <a:bodyPr rIns="4572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en-US" sz="2000" b="1" dirty="0">
              <a:solidFill>
                <a:schemeClr val="accent1">
                  <a:satMod val="1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  <p:sldLayoutId id="2147483940" r:id="rId17"/>
    <p:sldLayoutId id="2147483941" r:id="rId18"/>
    <p:sldLayoutId id="2147483942" r:id="rId19"/>
    <p:sldLayoutId id="2147483944" r:id="rId20"/>
    <p:sldLayoutId id="2147483945" r:id="rId21"/>
    <p:sldLayoutId id="2147483946" r:id="rId22"/>
    <p:sldLayoutId id="2147483947" r:id="rId23"/>
    <p:sldLayoutId id="2147483948" r:id="rId24"/>
    <p:sldLayoutId id="2147483949" r:id="rId25"/>
    <p:sldLayoutId id="2147483950" r:id="rId26"/>
    <p:sldLayoutId id="2147483826" r:id="rId27"/>
    <p:sldLayoutId id="2147483827" r:id="rId28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6.xml"/><Relationship Id="rId1" Type="http://schemas.openxmlformats.org/officeDocument/2006/relationships/video" Target="file:///C:\Users\jmcginty\Documents\UOF%20videos\Training%20Guide\Videos%20for%20training%20guide\St%20Louis.mp4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3F36-7EDB-488E-8CDE-4E73238F9037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42193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0200" y="5208183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mbria" pitchFamily="18" charset="0"/>
              </a:rPr>
              <a:t>Introduction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902"/>
            <a:ext cx="8229600" cy="4910328"/>
          </a:xfrm>
        </p:spPr>
        <p:txBody>
          <a:bodyPr>
            <a:normAutofit/>
          </a:bodyPr>
          <a:lstStyle/>
          <a:p>
            <a:pPr marL="117475" indent="0">
              <a:buFont typeface="Wingdings 2" pitchFamily="18" charset="2"/>
              <a:buNone/>
            </a:pPr>
            <a:endParaRPr lang="en-US" sz="2000" b="1" dirty="0"/>
          </a:p>
          <a:p>
            <a:pPr marL="117475" indent="0">
              <a:buFont typeface="Wingdings 2" pitchFamily="18" charset="2"/>
              <a:buNone/>
            </a:pPr>
            <a:r>
              <a:rPr lang="en-US" sz="4800" b="1" dirty="0">
                <a:latin typeface="Corbel" pitchFamily="34" charset="0"/>
              </a:rPr>
              <a:t>These encounters are </a:t>
            </a:r>
            <a:br>
              <a:rPr lang="en-US" sz="4800" b="1" dirty="0">
                <a:latin typeface="Corbel" pitchFamily="34" charset="0"/>
              </a:rPr>
            </a:br>
            <a:r>
              <a:rPr lang="en-US" sz="4800" b="1" dirty="0">
                <a:latin typeface="Corbel" pitchFamily="34" charset="0"/>
              </a:rPr>
              <a:t>     not easy …</a:t>
            </a:r>
          </a:p>
          <a:p>
            <a:pPr marL="117475" indent="0">
              <a:buFont typeface="Wingdings 2" pitchFamily="18" charset="2"/>
              <a:buNone/>
            </a:pPr>
            <a:endParaRPr lang="en-US" sz="4000" b="1" dirty="0"/>
          </a:p>
          <a:p>
            <a:pPr marL="117475" indent="0"/>
            <a:endParaRPr lang="en-US" b="1" dirty="0"/>
          </a:p>
          <a:p>
            <a:pPr marL="117475" indent="0">
              <a:buFont typeface="Wingdings 2" pitchFamily="18" charset="2"/>
              <a:buNone/>
            </a:pPr>
            <a:endParaRPr lang="en-US" sz="2400" dirty="0"/>
          </a:p>
          <a:p>
            <a:pPr marL="117475" indent="0"/>
            <a:endParaRPr lang="en-US" dirty="0"/>
          </a:p>
          <a:p>
            <a:pPr marL="117475" indent="0">
              <a:buFont typeface="Wingdings 2" pitchFamily="18" charset="2"/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4970C55-7AC6-4F14-876F-822813E2CE4D}" type="slidenum">
              <a:rPr lang="en-US" sz="2500"/>
              <a:pPr/>
              <a:t>10</a:t>
            </a:fld>
            <a:endParaRPr lang="en-US" sz="2500"/>
          </a:p>
        </p:txBody>
      </p:sp>
      <p:sp>
        <p:nvSpPr>
          <p:cNvPr id="4" name="Rectangle 3"/>
          <p:cNvSpPr/>
          <p:nvPr/>
        </p:nvSpPr>
        <p:spPr>
          <a:xfrm>
            <a:off x="76200" y="3887788"/>
            <a:ext cx="8991600" cy="21320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3908425"/>
            <a:ext cx="7772400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we handle them more effectively and more safely … for everyone?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AC4CFD-016A-4339-B874-1E7D92E598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99" y="135890"/>
            <a:ext cx="2818401" cy="13119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973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latin typeface="Corbel" pitchFamily="34" charset="0"/>
              </a:rPr>
              <a:t>Challenging Conventional Thinking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Corbel" pitchFamily="34" charset="0"/>
              </a:rPr>
              <a:t>“We don’t have all day”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Corbel" pitchFamily="34" charset="0"/>
              </a:rPr>
              <a:t>Retreating vs. Tactical repositioning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Corbel" pitchFamily="34" charset="0"/>
              </a:rPr>
              <a:t>Not having a Plan B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Corbel" pitchFamily="34" charset="0"/>
              </a:rPr>
              <a:t>Drawing a line in the sand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Corbel" pitchFamily="34" charset="0"/>
              </a:rPr>
              <a:t>“21-foot rule” vs. Reaction gap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Corbel" pitchFamily="34" charset="0"/>
              </a:rPr>
              <a:t>Not taking action is a “failure to act”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Corbel" pitchFamily="34" charset="0"/>
              </a:rPr>
              <a:t>“The most important thing is that </a:t>
            </a:r>
            <a:r>
              <a:rPr lang="en-US" sz="2400" b="1" i="1" dirty="0">
                <a:latin typeface="Corbel" pitchFamily="34" charset="0"/>
              </a:rPr>
              <a:t>I </a:t>
            </a:r>
            <a:r>
              <a:rPr lang="en-US" sz="2400" dirty="0">
                <a:latin typeface="Corbel" pitchFamily="34" charset="0"/>
              </a:rPr>
              <a:t>go home safely,” vs. “The most important thing is that </a:t>
            </a:r>
            <a:r>
              <a:rPr lang="en-US" sz="2400" b="1" i="1" dirty="0">
                <a:latin typeface="Corbel" pitchFamily="34" charset="0"/>
              </a:rPr>
              <a:t>we all</a:t>
            </a:r>
            <a:r>
              <a:rPr lang="en-US" sz="2400" dirty="0">
                <a:latin typeface="Corbel" pitchFamily="34" charset="0"/>
              </a:rPr>
              <a:t> go home safely.”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3F613E6-EF53-4EDA-BA37-4589D998EDF9}" type="slidenum">
              <a:rPr lang="en-US" sz="2400" smtClean="0"/>
              <a:pPr/>
              <a:t>11</a:t>
            </a:fld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2CD942-8429-44C6-B946-5E21F578EC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99" y="135890"/>
            <a:ext cx="2818401" cy="13119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7046"/>
            <a:ext cx="8229600" cy="4910328"/>
          </a:xfrm>
        </p:spPr>
        <p:txBody>
          <a:bodyPr>
            <a:normAutofit/>
          </a:bodyPr>
          <a:lstStyle/>
          <a:p>
            <a:pPr marL="117475" indent="0">
              <a:buFont typeface="Wingdings 2" pitchFamily="18" charset="2"/>
              <a:buNone/>
            </a:pPr>
            <a:endParaRPr lang="en-US" sz="2400" b="1" dirty="0"/>
          </a:p>
          <a:p>
            <a:pPr marL="117475" indent="0">
              <a:buFont typeface="Wingdings 2" pitchFamily="18" charset="2"/>
              <a:buNone/>
            </a:pPr>
            <a:r>
              <a:rPr lang="en-US" sz="4800" b="1" dirty="0">
                <a:latin typeface="Corbel" pitchFamily="34" charset="0"/>
              </a:rPr>
              <a:t>This training is about …</a:t>
            </a:r>
          </a:p>
          <a:p>
            <a:pPr marL="117475" indent="0">
              <a:buFont typeface="Wingdings 2" pitchFamily="18" charset="2"/>
              <a:buNone/>
            </a:pPr>
            <a:endParaRPr lang="en-US" sz="4000" b="1" dirty="0"/>
          </a:p>
          <a:p>
            <a:pPr marL="117475" indent="0"/>
            <a:endParaRPr lang="en-US" b="1" dirty="0"/>
          </a:p>
          <a:p>
            <a:pPr marL="117475" indent="0">
              <a:buFont typeface="Wingdings 2" pitchFamily="18" charset="2"/>
              <a:buNone/>
            </a:pPr>
            <a:endParaRPr lang="en-US" sz="2400" dirty="0"/>
          </a:p>
          <a:p>
            <a:pPr marL="117475" indent="0"/>
            <a:endParaRPr lang="en-US" dirty="0"/>
          </a:p>
          <a:p>
            <a:pPr marL="117475" indent="0">
              <a:buFont typeface="Wingdings 2" pitchFamily="18" charset="2"/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87C692E-38A6-48F8-A361-368CD8FD822E}" type="slidenum">
              <a:rPr lang="en-US" sz="2500"/>
              <a:pPr/>
              <a:t>12</a:t>
            </a:fld>
            <a:endParaRPr lang="en-US" sz="2500" dirty="0"/>
          </a:p>
        </p:txBody>
      </p:sp>
      <p:sp>
        <p:nvSpPr>
          <p:cNvPr id="4" name="Rectangle 3"/>
          <p:cNvSpPr/>
          <p:nvPr/>
        </p:nvSpPr>
        <p:spPr>
          <a:xfrm>
            <a:off x="76200" y="3505200"/>
            <a:ext cx="8991600" cy="2362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3527425"/>
            <a:ext cx="7772400" cy="2122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Creating More</a:t>
            </a:r>
          </a:p>
          <a:p>
            <a:r>
              <a:rPr lang="en-US" sz="6600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963C6D-B1D2-442D-A1A3-C9DCA5655B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99" y="135890"/>
            <a:ext cx="2818401" cy="13119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446022"/>
            <a:ext cx="8229600" cy="491032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endParaRPr lang="en-US" sz="2800" b="1" dirty="0"/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4400" b="1" dirty="0">
                <a:latin typeface="Corbel" pitchFamily="34" charset="0"/>
              </a:rPr>
              <a:t>What this training covers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latin typeface="Corbel" pitchFamily="34" charset="0"/>
              </a:rPr>
              <a:t>Critical Decision-Making Model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latin typeface="Corbel" pitchFamily="34" charset="0"/>
              </a:rPr>
              <a:t>Crisis Recognition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latin typeface="Corbel" pitchFamily="34" charset="0"/>
              </a:rPr>
              <a:t>Tactical Communications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latin typeface="Corbel" pitchFamily="34" charset="0"/>
              </a:rPr>
              <a:t>Operational Tactics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latin typeface="Corbel" pitchFamily="34" charset="0"/>
              </a:rPr>
              <a:t>Scenario-Based Training </a:t>
            </a:r>
            <a:endParaRPr lang="en-US" sz="4000" b="1" dirty="0">
              <a:latin typeface="Corbel" pitchFamily="34" charset="0"/>
            </a:endParaRPr>
          </a:p>
          <a:p>
            <a:endParaRPr lang="en-US" dirty="0"/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A86C5CA-53DE-42E6-B458-E80778874B8C}" type="slidenum">
              <a:rPr lang="en-US" sz="2500"/>
              <a:pPr/>
              <a:t>13</a:t>
            </a:fld>
            <a:endParaRPr lang="en-US" sz="25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B68873-8AB1-44EB-8826-C68963C509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99" y="135890"/>
            <a:ext cx="2818401" cy="131191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endParaRPr lang="en-US" sz="2800" b="1" dirty="0"/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4400" b="1" dirty="0">
                <a:latin typeface="Corbel" pitchFamily="34" charset="0"/>
              </a:rPr>
              <a:t>What this training covers …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latin typeface="Corbel" pitchFamily="34" charset="0"/>
              </a:rPr>
              <a:t>Skills you already use on a daily basis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latin typeface="Corbel" pitchFamily="34" charset="0"/>
              </a:rPr>
              <a:t>Pulls those skills together – applies them to non-firearms critical incidents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latin typeface="Corbel" pitchFamily="34" charset="0"/>
              </a:rPr>
              <a:t>Emphasis on teamwork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latin typeface="Corbel" pitchFamily="34" charset="0"/>
              </a:rPr>
              <a:t>Focus on persons in crisis, </a:t>
            </a:r>
            <a:r>
              <a:rPr lang="en-US" altLang="en-US" sz="3200" b="1" dirty="0">
                <a:latin typeface="Corbel" pitchFamily="34" charset="0"/>
              </a:rPr>
              <a:t>“</a:t>
            </a:r>
            <a:r>
              <a:rPr lang="en-US" sz="3200" b="1" dirty="0">
                <a:latin typeface="Corbel" pitchFamily="34" charset="0"/>
              </a:rPr>
              <a:t>suicide-by-cop</a:t>
            </a:r>
            <a:r>
              <a:rPr lang="en-US" altLang="en-US" sz="3200" b="1" dirty="0">
                <a:latin typeface="Corbel" pitchFamily="34" charset="0"/>
              </a:rPr>
              <a:t>”</a:t>
            </a:r>
            <a:r>
              <a:rPr lang="en-US" sz="3200" b="1" dirty="0">
                <a:latin typeface="Corbel" pitchFamily="34" charset="0"/>
              </a:rPr>
              <a:t> situations</a:t>
            </a:r>
            <a:endParaRPr lang="en-US" sz="4000" b="1" dirty="0">
              <a:latin typeface="Corbel" pitchFamily="34" charset="0"/>
            </a:endParaRPr>
          </a:p>
          <a:p>
            <a:endParaRPr lang="en-US" dirty="0"/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A86C5CA-53DE-42E6-B458-E80778874B8C}" type="slidenum">
              <a:rPr lang="en-US" sz="2500"/>
              <a:pPr/>
              <a:t>14</a:t>
            </a:fld>
            <a:endParaRPr lang="en-US" sz="25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14F1E-A2DF-4517-9678-DC3A3F3E8F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99" y="135890"/>
            <a:ext cx="2818401" cy="131191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433990"/>
            <a:ext cx="8229600" cy="4910328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000"/>
              </a:spcAft>
            </a:pPr>
            <a:endParaRPr lang="en-US" sz="2400" b="1" dirty="0"/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4400" b="1" dirty="0">
                <a:latin typeface="Corbel" pitchFamily="34" charset="0"/>
              </a:rPr>
              <a:t>What the training </a:t>
            </a:r>
            <a:r>
              <a:rPr lang="en-US" sz="4400" b="1" u="sng" dirty="0">
                <a:latin typeface="Corbel" pitchFamily="34" charset="0"/>
              </a:rPr>
              <a:t>is not</a:t>
            </a:r>
            <a:r>
              <a:rPr lang="en-US" sz="4400" b="1" dirty="0">
                <a:latin typeface="Corbel" pitchFamily="34" charset="0"/>
              </a:rPr>
              <a:t>…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u="sng" dirty="0">
                <a:latin typeface="Corbel" pitchFamily="34" charset="0"/>
              </a:rPr>
              <a:t>Not</a:t>
            </a:r>
            <a:r>
              <a:rPr lang="en-US" sz="3200" b="1" dirty="0">
                <a:latin typeface="Corbel" pitchFamily="34" charset="0"/>
              </a:rPr>
              <a:t> telling officers to walk away or ignore dangerous situations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u="sng" dirty="0">
                <a:latin typeface="Corbel" pitchFamily="34" charset="0"/>
              </a:rPr>
              <a:t>Not</a:t>
            </a:r>
            <a:r>
              <a:rPr lang="en-US" sz="3200" b="1" dirty="0">
                <a:latin typeface="Corbel" pitchFamily="34" charset="0"/>
              </a:rPr>
              <a:t> trying to put you in an unwinnable situation</a:t>
            </a:r>
            <a:endParaRPr lang="en-US" sz="3200" b="1" u="sng" dirty="0">
              <a:latin typeface="Corbel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u="sng" dirty="0">
                <a:latin typeface="Corbel" pitchFamily="34" charset="0"/>
              </a:rPr>
              <a:t>Not</a:t>
            </a:r>
            <a:r>
              <a:rPr lang="en-US" sz="3200" b="1" dirty="0">
                <a:latin typeface="Corbel" pitchFamily="34" charset="0"/>
              </a:rPr>
              <a:t> telling officers they can</a:t>
            </a:r>
            <a:r>
              <a:rPr lang="en-US" altLang="en-US" sz="3200" b="1" dirty="0">
                <a:latin typeface="Corbel" pitchFamily="34" charset="0"/>
              </a:rPr>
              <a:t>’</a:t>
            </a:r>
            <a:r>
              <a:rPr lang="en-US" sz="3200" b="1" dirty="0">
                <a:latin typeface="Corbel" pitchFamily="34" charset="0"/>
              </a:rPr>
              <a:t>t use force –  including lethal force – when appropriate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u="sng" dirty="0">
                <a:latin typeface="Corbel" pitchFamily="34" charset="0"/>
              </a:rPr>
              <a:t>Not</a:t>
            </a:r>
            <a:r>
              <a:rPr lang="en-US" sz="3200" b="1" dirty="0">
                <a:latin typeface="Corbel" pitchFamily="34" charset="0"/>
              </a:rPr>
              <a:t> about limiting options for officers … rather, it</a:t>
            </a:r>
            <a:r>
              <a:rPr lang="en-US" altLang="en-US" sz="3200" b="1" dirty="0">
                <a:latin typeface="Corbel" pitchFamily="34" charset="0"/>
              </a:rPr>
              <a:t>’</a:t>
            </a:r>
            <a:r>
              <a:rPr lang="en-US" sz="3200" b="1" dirty="0">
                <a:latin typeface="Corbel" pitchFamily="34" charset="0"/>
              </a:rPr>
              <a:t>s about </a:t>
            </a:r>
            <a:r>
              <a:rPr lang="en-US" sz="3200" b="1" i="1" dirty="0">
                <a:latin typeface="Corbel" pitchFamily="34" charset="0"/>
              </a:rPr>
              <a:t>increasing</a:t>
            </a:r>
            <a:r>
              <a:rPr lang="en-US" sz="3200" b="1" dirty="0">
                <a:latin typeface="Corbel" pitchFamily="34" charset="0"/>
              </a:rPr>
              <a:t> options</a:t>
            </a:r>
          </a:p>
          <a:p>
            <a:endParaRPr lang="en-US" dirty="0"/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1D317A6-FEE2-41B8-984D-FF88513BB664}" type="slidenum">
              <a:rPr lang="en-US" sz="2500"/>
              <a:pPr/>
              <a:t>15</a:t>
            </a:fld>
            <a:endParaRPr lang="en-US" sz="25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4E0C02-28FB-45DD-BBA4-486BC1ECD2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99" y="135890"/>
            <a:ext cx="2818401" cy="131191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4775-F0D7-4EB8-B286-D34C1C23927E}" type="slidenum">
              <a:rPr lang="en-US" sz="2500"/>
              <a:pPr/>
              <a:t>16</a:t>
            </a:fld>
            <a:endParaRPr lang="en-US" sz="2500"/>
          </a:p>
        </p:txBody>
      </p:sp>
      <p:sp>
        <p:nvSpPr>
          <p:cNvPr id="22530" name="Content Placeholder 2"/>
          <p:cNvSpPr>
            <a:spLocks noGrp="1"/>
          </p:cNvSpPr>
          <p:nvPr>
            <p:ph sz="quarter" idx="1"/>
          </p:nvPr>
        </p:nvSpPr>
        <p:spPr>
          <a:xfrm>
            <a:off x="419100" y="1881171"/>
            <a:ext cx="8305800" cy="46259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5200" b="1" dirty="0">
                <a:latin typeface="Corbel" pitchFamily="34" charset="0"/>
              </a:rPr>
              <a:t>Four key areas: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800" b="1" dirty="0">
                <a:latin typeface="Corbel" pitchFamily="34" charset="0"/>
              </a:rPr>
              <a:t>Patrol officer response</a:t>
            </a:r>
          </a:p>
          <a:p>
            <a:pPr>
              <a:buFont typeface="Wingdings 2" pitchFamily="18" charset="2"/>
              <a:buNone/>
            </a:pPr>
            <a:endParaRPr lang="en-US" sz="5200" dirty="0"/>
          </a:p>
          <a:p>
            <a:endParaRPr lang="en-US" sz="2400" dirty="0"/>
          </a:p>
          <a:p>
            <a:endParaRPr lang="en-US" dirty="0"/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26E23A-F80F-4B24-94D9-735A6333AF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99" y="135890"/>
            <a:ext cx="2818401" cy="131191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E30D-9642-421B-9071-2BC49B7A6281}" type="slidenum">
              <a:rPr lang="en-US" sz="2500"/>
              <a:pPr/>
              <a:t>17</a:t>
            </a:fld>
            <a:endParaRPr lang="en-US" sz="250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9100" y="1913255"/>
            <a:ext cx="8305800" cy="46259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5200" b="1" dirty="0">
                <a:latin typeface="Corbel" pitchFamily="34" charset="0"/>
              </a:rPr>
              <a:t>Four key areas: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300" b="1" dirty="0">
                <a:solidFill>
                  <a:srgbClr val="98A0B2"/>
                </a:solidFill>
                <a:latin typeface="Corbel" pitchFamily="34" charset="0"/>
              </a:rPr>
              <a:t>Patrol officer response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300" b="1" dirty="0">
                <a:latin typeface="Corbel" pitchFamily="34" charset="0"/>
              </a:rPr>
              <a:t>Non-firearms incidents </a:t>
            </a:r>
            <a:br>
              <a:rPr lang="en-US" sz="5200" b="1" dirty="0">
                <a:latin typeface="Corbel" pitchFamily="34" charset="0"/>
              </a:rPr>
            </a:br>
            <a:endParaRPr lang="en-US" sz="5200" b="1" dirty="0">
              <a:latin typeface="Corbe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4D2C87-3476-4AEA-89D4-35C7328D95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99" y="135890"/>
            <a:ext cx="2818401" cy="131191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DF969-1BFC-4780-9051-EDCAFF8C855A}" type="slidenum">
              <a:rPr lang="en-US" sz="2500"/>
              <a:pPr/>
              <a:t>18</a:t>
            </a:fld>
            <a:endParaRPr lang="en-US" sz="250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9100" y="1913255"/>
            <a:ext cx="8305800" cy="46259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4400" b="1" dirty="0">
                <a:latin typeface="Corbel" pitchFamily="34" charset="0"/>
              </a:rPr>
              <a:t>Four key areas: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4100" b="1" dirty="0">
                <a:solidFill>
                  <a:srgbClr val="98A0B2"/>
                </a:solidFill>
                <a:latin typeface="Corbel" pitchFamily="34" charset="0"/>
              </a:rPr>
              <a:t>Patrol officer response</a:t>
            </a:r>
            <a:endParaRPr lang="en-US" sz="4400" dirty="0">
              <a:solidFill>
                <a:srgbClr val="98A0B2"/>
              </a:solidFill>
              <a:latin typeface="Corbel" pitchFamily="34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4100" b="1" dirty="0">
                <a:solidFill>
                  <a:srgbClr val="98A0B2"/>
                </a:solidFill>
                <a:latin typeface="Corbel" pitchFamily="34" charset="0"/>
              </a:rPr>
              <a:t>Non-firearms incidents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4100" b="1" dirty="0">
                <a:latin typeface="Corbel" pitchFamily="34" charset="0"/>
              </a:rPr>
              <a:t>Integration of crisis recognition, </a:t>
            </a:r>
            <a:br>
              <a:rPr lang="en-US" sz="4100" b="1" dirty="0">
                <a:latin typeface="Corbel" pitchFamily="34" charset="0"/>
              </a:rPr>
            </a:br>
            <a:r>
              <a:rPr lang="en-US" sz="4100" b="1" dirty="0">
                <a:latin typeface="Corbel" pitchFamily="34" charset="0"/>
              </a:rPr>
              <a:t>communications &amp; tactics – </a:t>
            </a:r>
            <a:br>
              <a:rPr lang="en-US" sz="4100" b="1" dirty="0">
                <a:latin typeface="Corbel" pitchFamily="34" charset="0"/>
              </a:rPr>
            </a:br>
            <a:r>
              <a:rPr lang="en-US" sz="4100" b="1" i="1" dirty="0">
                <a:latin typeface="Corbel" pitchFamily="34" charset="0"/>
              </a:rPr>
              <a:t>to gain voluntary compliance when possible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44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700" dirty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C33BE0-9FFB-4F96-904E-CAEFB230D9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99" y="135890"/>
            <a:ext cx="2818401" cy="131191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B24B-10CB-4A3F-94AC-AB065F5C4AE9}" type="slidenum">
              <a:rPr lang="en-US" sz="2500"/>
              <a:pPr/>
              <a:t>19</a:t>
            </a:fld>
            <a:endParaRPr lang="en-US" sz="250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096135"/>
            <a:ext cx="8305800" cy="46259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4800" b="1" dirty="0">
                <a:latin typeface="Corbel" pitchFamily="34" charset="0"/>
              </a:rPr>
              <a:t>Four key areas: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3700" b="1" dirty="0">
                <a:solidFill>
                  <a:srgbClr val="7F7F7F"/>
                </a:solidFill>
                <a:latin typeface="Corbel" pitchFamily="34" charset="0"/>
              </a:rPr>
              <a:t>Patrol officer response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4000" b="1" dirty="0">
                <a:solidFill>
                  <a:srgbClr val="7F7F7F"/>
                </a:solidFill>
                <a:latin typeface="Corbel" pitchFamily="34" charset="0"/>
              </a:rPr>
              <a:t>Non-firearms incidents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4000" b="1" dirty="0">
                <a:solidFill>
                  <a:srgbClr val="7F7F7F"/>
                </a:solidFill>
                <a:latin typeface="Corbel" pitchFamily="34" charset="0"/>
              </a:rPr>
              <a:t>Integration of crisis recognition, </a:t>
            </a:r>
            <a:br>
              <a:rPr lang="en-US" sz="4000" b="1" dirty="0">
                <a:solidFill>
                  <a:srgbClr val="7F7F7F"/>
                </a:solidFill>
                <a:latin typeface="Corbel" pitchFamily="34" charset="0"/>
              </a:rPr>
            </a:br>
            <a:r>
              <a:rPr lang="en-US" sz="4000" b="1" dirty="0">
                <a:solidFill>
                  <a:srgbClr val="7F7F7F"/>
                </a:solidFill>
                <a:latin typeface="Corbel" pitchFamily="34" charset="0"/>
              </a:rPr>
              <a:t>communications &amp; tactics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4000" b="1" dirty="0">
                <a:latin typeface="Corbel" pitchFamily="34" charset="0"/>
              </a:rPr>
              <a:t>Officer safety &amp; wellness—physical, emotional, legal</a:t>
            </a:r>
          </a:p>
          <a:p>
            <a:pPr>
              <a:lnSpc>
                <a:spcPct val="80000"/>
              </a:lnSpc>
            </a:pPr>
            <a:endParaRPr lang="en-US" sz="1900" dirty="0"/>
          </a:p>
          <a:p>
            <a:pPr>
              <a:lnSpc>
                <a:spcPct val="80000"/>
              </a:lnSpc>
            </a:pPr>
            <a:endParaRPr lang="en-US" sz="2500" dirty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US" sz="2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1B055D-6A95-4045-BE63-0D4191C2D9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99" y="135890"/>
            <a:ext cx="2818401" cy="13119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endParaRPr lang="en-US" b="1" dirty="0"/>
          </a:p>
          <a:p>
            <a:pPr algn="ctr">
              <a:buFont typeface="Wingdings 2" pitchFamily="18" charset="2"/>
              <a:buNone/>
            </a:pPr>
            <a:endParaRPr lang="en-US" b="1" dirty="0"/>
          </a:p>
          <a:p>
            <a:pPr algn="ctr">
              <a:buFont typeface="Wingdings 2" pitchFamily="18" charset="2"/>
              <a:buNone/>
            </a:pPr>
            <a:r>
              <a:rPr lang="en-US" sz="3600" b="1" dirty="0">
                <a:latin typeface="Corbel" pitchFamily="34" charset="0"/>
              </a:rPr>
              <a:t>EMBED VIDEO MESSAGE </a:t>
            </a:r>
          </a:p>
          <a:p>
            <a:pPr algn="ctr">
              <a:buFont typeface="Wingdings 2" pitchFamily="18" charset="2"/>
              <a:buNone/>
            </a:pPr>
            <a:r>
              <a:rPr lang="en-US" sz="3600" b="1" dirty="0">
                <a:latin typeface="Corbel" pitchFamily="34" charset="0"/>
              </a:rPr>
              <a:t>FROM THE CHIEF EXECUTIVE</a:t>
            </a:r>
          </a:p>
          <a:p>
            <a:pPr algn="ctr">
              <a:buFont typeface="Wingdings 2" pitchFamily="18" charset="2"/>
              <a:buNone/>
            </a:pPr>
            <a:r>
              <a:rPr lang="en-US" sz="3600" b="1" i="1" dirty="0">
                <a:latin typeface="Corbel" pitchFamily="34" charset="0"/>
              </a:rPr>
              <a:t>[OPTIONAL]</a:t>
            </a:r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3DBDA8D-7099-4863-8311-5FE2C1AC2431}" type="slidenum">
              <a:rPr lang="en-US" sz="2500"/>
              <a:pPr/>
              <a:t>2</a:t>
            </a:fld>
            <a:endParaRPr lang="en-US" sz="2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80370F-31A4-4950-9170-13558B5A04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99" y="135890"/>
            <a:ext cx="2818401" cy="131191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676400"/>
          </a:xfrm>
        </p:spPr>
        <p:txBody>
          <a:bodyPr>
            <a:normAutofit fontScale="70000" lnSpcReduction="20000"/>
          </a:bodyPr>
          <a:lstStyle/>
          <a:p>
            <a:pPr algn="ctr">
              <a:buFont typeface="Wingdings 2" pitchFamily="18" charset="2"/>
              <a:buNone/>
            </a:pPr>
            <a:endParaRPr lang="en-US" b="1" dirty="0"/>
          </a:p>
          <a:p>
            <a:pPr algn="ctr">
              <a:buFont typeface="Wingdings 2" pitchFamily="18" charset="2"/>
              <a:buNone/>
            </a:pPr>
            <a:endParaRPr lang="en-US" b="1" dirty="0"/>
          </a:p>
          <a:p>
            <a:pPr algn="ctr">
              <a:buFont typeface="Wingdings 2" pitchFamily="18" charset="2"/>
              <a:buNone/>
            </a:pPr>
            <a:r>
              <a:rPr lang="en-US" sz="3600" b="1" dirty="0">
                <a:latin typeface="Corbel" pitchFamily="34" charset="0"/>
              </a:rPr>
              <a:t>Las Vegas Metropolitan Police Department Testimonial Video</a:t>
            </a:r>
          </a:p>
          <a:p>
            <a:pPr algn="ctr">
              <a:buFont typeface="Wingdings 2" pitchFamily="18" charset="2"/>
              <a:buNone/>
            </a:pPr>
            <a:r>
              <a:rPr lang="en-US" sz="3600" b="1" i="1" dirty="0">
                <a:latin typeface="Corbel" pitchFamily="34" charset="0"/>
              </a:rPr>
              <a:t>[OPTIONAL]</a:t>
            </a:r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3DBDA8D-7099-4863-8311-5FE2C1AC2431}" type="slidenum">
              <a:rPr lang="en-US" sz="2500"/>
              <a:pPr/>
              <a:t>20</a:t>
            </a:fld>
            <a:endParaRPr lang="en-US" sz="2500" dirty="0"/>
          </a:p>
        </p:txBody>
      </p:sp>
      <p:pic>
        <p:nvPicPr>
          <p:cNvPr id="9" name="Picture 8" descr="Las Vegas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124200"/>
            <a:ext cx="2824547" cy="2867159"/>
          </a:xfrm>
          <a:prstGeom prst="rect">
            <a:avLst/>
          </a:prstGeom>
        </p:spPr>
      </p:pic>
      <p:pic>
        <p:nvPicPr>
          <p:cNvPr id="11" name="Picture 10" descr="Las Vegas 2.PNG"/>
          <p:cNvPicPr>
            <a:picLocks noChangeAspect="1"/>
          </p:cNvPicPr>
          <p:nvPr/>
        </p:nvPicPr>
        <p:blipFill>
          <a:blip r:embed="rId4" cstate="print"/>
          <a:srcRect l="4167" r="18749"/>
          <a:stretch>
            <a:fillRect/>
          </a:stretch>
        </p:blipFill>
        <p:spPr>
          <a:xfrm>
            <a:off x="5486400" y="3124200"/>
            <a:ext cx="2819400" cy="28443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0740B4-674D-4362-8B9D-4E5DA84597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99" y="135890"/>
            <a:ext cx="2818401" cy="131191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10328"/>
          </a:xfrm>
        </p:spPr>
        <p:txBody>
          <a:bodyPr>
            <a:normAutofit/>
          </a:bodyPr>
          <a:lstStyle/>
          <a:p>
            <a:pPr marL="117475" indent="0">
              <a:buFont typeface="Wingdings 2" pitchFamily="18" charset="2"/>
              <a:buNone/>
            </a:pPr>
            <a:endParaRPr lang="en-US" sz="2400" b="1" dirty="0"/>
          </a:p>
          <a:p>
            <a:pPr marL="117475" indent="0">
              <a:buFont typeface="Wingdings 2" pitchFamily="18" charset="2"/>
              <a:buNone/>
            </a:pPr>
            <a:r>
              <a:rPr lang="en-US" sz="4800" b="1" dirty="0">
                <a:latin typeface="Corbel" pitchFamily="34" charset="0"/>
              </a:rPr>
              <a:t>Making the job of the </a:t>
            </a:r>
          </a:p>
          <a:p>
            <a:pPr marL="117475" indent="0">
              <a:buFont typeface="Wingdings 2" pitchFamily="18" charset="2"/>
              <a:buNone/>
            </a:pPr>
            <a:r>
              <a:rPr lang="en-US" sz="4800" b="1" dirty="0">
                <a:latin typeface="Corbel" pitchFamily="34" charset="0"/>
              </a:rPr>
              <a:t>patrol officer …</a:t>
            </a:r>
          </a:p>
          <a:p>
            <a:pPr marL="117475" indent="0">
              <a:buFont typeface="Wingdings 2" pitchFamily="18" charset="2"/>
              <a:buNone/>
            </a:pPr>
            <a:endParaRPr lang="en-US" sz="4000" b="1" dirty="0"/>
          </a:p>
          <a:p>
            <a:pPr marL="117475" indent="0"/>
            <a:endParaRPr lang="en-US" b="1" dirty="0"/>
          </a:p>
          <a:p>
            <a:pPr marL="117475" indent="0">
              <a:buFont typeface="Wingdings 2" pitchFamily="18" charset="2"/>
              <a:buNone/>
            </a:pPr>
            <a:endParaRPr lang="en-US" sz="2400" dirty="0"/>
          </a:p>
          <a:p>
            <a:pPr marL="117475" indent="0"/>
            <a:endParaRPr lang="en-US" dirty="0"/>
          </a:p>
          <a:p>
            <a:pPr marL="117475" indent="0">
              <a:buFont typeface="Wingdings 2" pitchFamily="18" charset="2"/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080CA31-6E98-4BD2-B153-62BAFF7FA00B}" type="slidenum">
              <a:rPr lang="en-US" sz="2500"/>
              <a:pPr/>
              <a:t>21</a:t>
            </a:fld>
            <a:endParaRPr lang="en-US" sz="2500"/>
          </a:p>
        </p:txBody>
      </p:sp>
      <p:sp>
        <p:nvSpPr>
          <p:cNvPr id="4" name="Rectangle 3"/>
          <p:cNvSpPr/>
          <p:nvPr/>
        </p:nvSpPr>
        <p:spPr>
          <a:xfrm>
            <a:off x="76200" y="3887788"/>
            <a:ext cx="8991600" cy="15986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3908425"/>
            <a:ext cx="71628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Safe. Effective.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EC5A7B-5CC5-4329-A9B0-321168B330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99" y="135890"/>
            <a:ext cx="2818401" cy="131191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F7B7AF-1C78-43F0-9C6B-9CBD9E9DF7BE}" type="slidenum">
              <a:rPr lang="en-US" sz="2500"/>
              <a:pPr/>
              <a:t>22</a:t>
            </a:fld>
            <a:endParaRPr lang="en-US" sz="2500"/>
          </a:p>
        </p:txBody>
      </p:sp>
      <p:sp>
        <p:nvSpPr>
          <p:cNvPr id="27650" name="Content Placeholder 1"/>
          <p:cNvSpPr txBox="1">
            <a:spLocks/>
          </p:cNvSpPr>
          <p:nvPr/>
        </p:nvSpPr>
        <p:spPr bwMode="auto">
          <a:xfrm>
            <a:off x="0" y="22860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 algn="ctr">
              <a:spcAft>
                <a:spcPts val="1200"/>
              </a:spcAft>
              <a:buClr>
                <a:schemeClr val="accent1"/>
              </a:buClr>
              <a:buSzPct val="80000"/>
            </a:pPr>
            <a:r>
              <a:rPr lang="en-US" sz="5400" b="1" dirty="0"/>
              <a:t>Thoughts?</a:t>
            </a:r>
          </a:p>
          <a:p>
            <a:pPr marL="438150" indent="-319088" algn="ctr">
              <a:spcAft>
                <a:spcPts val="1200"/>
              </a:spcAft>
              <a:buClr>
                <a:schemeClr val="accent1"/>
              </a:buClr>
              <a:buSzPct val="80000"/>
            </a:pPr>
            <a:r>
              <a:rPr lang="en-US" sz="5400" b="1" dirty="0"/>
              <a:t>Questions?</a:t>
            </a:r>
          </a:p>
          <a:p>
            <a:pPr marL="438150" indent="-319088" algn="ctr">
              <a:spcAft>
                <a:spcPts val="1200"/>
              </a:spcAft>
              <a:buClr>
                <a:schemeClr val="accent1"/>
              </a:buClr>
              <a:buSzPct val="80000"/>
            </a:pPr>
            <a:r>
              <a:rPr lang="en-US" sz="5400" b="1" dirty="0"/>
              <a:t>Observations?</a:t>
            </a:r>
          </a:p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/>
          </a:p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sz="2400" dirty="0"/>
          </a:p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</a:pPr>
            <a:endParaRPr lang="en-US" sz="2400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646B60-7045-48C3-A272-5005C47169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99" y="135890"/>
            <a:ext cx="2818401" cy="13119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1960"/>
            <a:ext cx="8229600" cy="968375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4100" b="1" dirty="0">
                <a:latin typeface="Corbel" pitchFamily="34" charset="0"/>
              </a:rPr>
              <a:t>Each year in the United States …</a:t>
            </a:r>
          </a:p>
          <a:p>
            <a:endParaRPr lang="en-US" sz="3000" dirty="0"/>
          </a:p>
          <a:p>
            <a:pPr>
              <a:buFont typeface="Wingdings 2" pitchFamily="18" charset="2"/>
              <a:buNone/>
            </a:pP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4485661-1EB4-461B-AAF8-02135E475694}" type="slidenum">
              <a:rPr lang="en-US" sz="2500"/>
              <a:pPr/>
              <a:t>3</a:t>
            </a:fld>
            <a:endParaRPr lang="en-US" sz="2500"/>
          </a:p>
        </p:txBody>
      </p:sp>
      <p:pic>
        <p:nvPicPr>
          <p:cNvPr id="10244" name="Picture 5" descr="C:\Users\kmorison\Pictures\Inverted Pyramid.bm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7416" y="2521342"/>
            <a:ext cx="5638800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2581816" y="2853657"/>
            <a:ext cx="3810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327,000,000 residents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2577805" y="3683543"/>
            <a:ext cx="3810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>
                <a:solidFill>
                  <a:srgbClr val="0070C0"/>
                </a:solidFill>
              </a:rPr>
              <a:t>53,500,000 police contacts</a:t>
            </a:r>
            <a:endParaRPr lang="en-US" sz="2200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609339-EC20-4C5C-A719-B580399E64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99" y="135890"/>
            <a:ext cx="2818401" cy="13119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DF23A1B-AD89-4C7D-95D3-B331C6266E63}" type="slidenum">
              <a:rPr lang="en-US" sz="2500"/>
              <a:pPr/>
              <a:t>4</a:t>
            </a:fld>
            <a:endParaRPr lang="en-US" sz="2500"/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828800" y="5562600"/>
            <a:ext cx="548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/>
              <a:t>Woman in-crisis in Baltimore, MD</a:t>
            </a:r>
          </a:p>
        </p:txBody>
      </p:sp>
      <p:pic>
        <p:nvPicPr>
          <p:cNvPr id="10" name="Picture 9" descr="Baltimore Insi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939928"/>
            <a:ext cx="6096000" cy="31305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53306B-4421-42F7-802D-3E5911ED62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99" y="135890"/>
            <a:ext cx="2818401" cy="13119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9587"/>
            <a:ext cx="8229600" cy="968375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4100" b="1" dirty="0">
                <a:latin typeface="Corbel" pitchFamily="34" charset="0"/>
              </a:rPr>
              <a:t>Each year in the United States …</a:t>
            </a:r>
          </a:p>
          <a:p>
            <a:endParaRPr lang="en-US" sz="3000" dirty="0"/>
          </a:p>
          <a:p>
            <a:pPr>
              <a:buFont typeface="Wingdings 2" pitchFamily="18" charset="2"/>
              <a:buNone/>
            </a:pP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3A802CA-D838-45B8-884B-D7EF76E75C40}" type="slidenum">
              <a:rPr lang="en-US" sz="2500"/>
              <a:pPr/>
              <a:t>5</a:t>
            </a:fld>
            <a:endParaRPr lang="en-US" sz="2500"/>
          </a:p>
        </p:txBody>
      </p:sp>
      <p:pic>
        <p:nvPicPr>
          <p:cNvPr id="12292" name="Picture 5" descr="C:\Users\kmorison\Pictures\Inverted Pyramid.bm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2590800"/>
            <a:ext cx="5638800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2667000" y="2884487"/>
            <a:ext cx="3810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327,000,000 residents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2514600" y="3712578"/>
            <a:ext cx="3810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>
                <a:solidFill>
                  <a:srgbClr val="0070C0"/>
                </a:solidFill>
              </a:rPr>
              <a:t>53,500,000 police contacts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12295" name="Rectangle 8"/>
          <p:cNvSpPr>
            <a:spLocks noChangeArrowheads="1"/>
          </p:cNvSpPr>
          <p:nvPr/>
        </p:nvSpPr>
        <p:spPr bwMode="auto">
          <a:xfrm>
            <a:off x="2743200" y="4416133"/>
            <a:ext cx="33528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100" b="1" dirty="0">
                <a:solidFill>
                  <a:srgbClr val="C00000"/>
                </a:solidFill>
              </a:rPr>
              <a:t>10,700,000 arrests</a:t>
            </a:r>
            <a:endParaRPr lang="en-US" sz="2100" dirty="0">
              <a:solidFill>
                <a:srgbClr val="C00000"/>
              </a:solidFill>
            </a:endParaRPr>
          </a:p>
        </p:txBody>
      </p:sp>
      <p:sp>
        <p:nvSpPr>
          <p:cNvPr id="12296" name="Rectangle 9"/>
          <p:cNvSpPr>
            <a:spLocks noChangeArrowheads="1"/>
          </p:cNvSpPr>
          <p:nvPr/>
        </p:nvSpPr>
        <p:spPr bwMode="auto">
          <a:xfrm>
            <a:off x="3238500" y="5105400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985,000 UOF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297" name="Rectangle 10"/>
          <p:cNvSpPr>
            <a:spLocks noChangeArrowheads="1"/>
          </p:cNvSpPr>
          <p:nvPr/>
        </p:nvSpPr>
        <p:spPr bwMode="auto">
          <a:xfrm>
            <a:off x="2743200" y="5715000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C00000"/>
                </a:solidFill>
              </a:rPr>
              <a:t>1,000</a:t>
            </a:r>
            <a:br>
              <a:rPr lang="en-US" sz="1400" b="1">
                <a:solidFill>
                  <a:srgbClr val="C00000"/>
                </a:solidFill>
              </a:rPr>
            </a:br>
            <a:r>
              <a:rPr lang="en-US" sz="1400" b="1">
                <a:solidFill>
                  <a:srgbClr val="C00000"/>
                </a:solidFill>
              </a:rPr>
              <a:t>deaths</a:t>
            </a:r>
            <a:endParaRPr lang="en-US" sz="1400">
              <a:solidFill>
                <a:srgbClr val="C0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36D1B8-5FA1-422E-B230-F21C8934CE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99" y="135890"/>
            <a:ext cx="2818401" cy="13119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831D1A-15EC-4EC5-87E9-794D32879EEF}" type="slidenum">
              <a:rPr lang="en-US" sz="2500"/>
              <a:pPr/>
              <a:t>6</a:t>
            </a:fld>
            <a:endParaRPr lang="en-US" sz="2500" dirty="0"/>
          </a:p>
        </p:txBody>
      </p:sp>
      <p:pic>
        <p:nvPicPr>
          <p:cNvPr id="4" name="St%20Loui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8500" y="1828800"/>
            <a:ext cx="52070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828800" y="5861204"/>
            <a:ext cx="510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Radio Traffic – St. Louis Incident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315E8B-E6F9-4AB5-AC90-A3BDD4FA50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99" y="135890"/>
            <a:ext cx="2818401" cy="1311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1FA3AB0-4A04-4A05-86F3-6230614A44D8}" type="slidenum">
              <a:rPr lang="en-US" sz="2500"/>
              <a:pPr/>
              <a:t>7</a:t>
            </a:fld>
            <a:endParaRPr lang="en-US" sz="2500"/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1219200" y="5638800"/>
            <a:ext cx="678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Patrol Officer Response – St. Louis Incident</a:t>
            </a:r>
          </a:p>
        </p:txBody>
      </p:sp>
      <p:pic>
        <p:nvPicPr>
          <p:cNvPr id="9" name="Picture 8" descr="St. Louis Photo 2.PNG"/>
          <p:cNvPicPr>
            <a:picLocks noChangeAspect="1"/>
          </p:cNvPicPr>
          <p:nvPr/>
        </p:nvPicPr>
        <p:blipFill>
          <a:blip r:embed="rId3" cstate="print"/>
          <a:srcRect r="2444"/>
          <a:stretch>
            <a:fillRect/>
          </a:stretch>
        </p:blipFill>
        <p:spPr>
          <a:xfrm>
            <a:off x="2286000" y="1981200"/>
            <a:ext cx="4572000" cy="31921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7C4204-E45C-4785-8004-81D9EF0305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99" y="135890"/>
            <a:ext cx="2818401" cy="13119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endParaRPr lang="en-US" sz="4400" b="1" dirty="0"/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4400" b="1" dirty="0">
                <a:latin typeface="Corbel" pitchFamily="34" charset="0"/>
              </a:rPr>
              <a:t>What challenges did these officers face?</a:t>
            </a:r>
          </a:p>
          <a:p>
            <a:pPr>
              <a:buFont typeface="Wingdings 2" pitchFamily="18" charset="2"/>
              <a:buNone/>
            </a:pPr>
            <a:endParaRPr lang="en-US" dirty="0"/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0368F5-BF23-4261-840F-6F4829756B3B}" type="slidenum">
              <a:rPr lang="en-US" sz="2500"/>
              <a:pPr/>
              <a:t>8</a:t>
            </a:fld>
            <a:endParaRPr lang="en-US" sz="25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8E81BD-E1DF-4815-A7F9-C4E41A381C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99" y="135890"/>
            <a:ext cx="2818401" cy="13119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1276"/>
            <a:ext cx="8229600" cy="46259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3600" b="1" dirty="0">
                <a:latin typeface="Corbel" pitchFamily="34" charset="0"/>
              </a:rPr>
              <a:t>What challenges did these </a:t>
            </a:r>
            <a:br>
              <a:rPr lang="en-US" sz="3600" b="1" dirty="0">
                <a:latin typeface="Corbel" pitchFamily="34" charset="0"/>
              </a:rPr>
            </a:br>
            <a:r>
              <a:rPr lang="en-US" sz="3600" b="1" dirty="0">
                <a:latin typeface="Corbel" pitchFamily="34" charset="0"/>
              </a:rPr>
              <a:t>officers face?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700" b="1" dirty="0">
                <a:latin typeface="Corbel" pitchFamily="34" charset="0"/>
              </a:rPr>
              <a:t>Enough information from Dispatch?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700" b="1" dirty="0">
                <a:latin typeface="Corbel" pitchFamily="34" charset="0"/>
              </a:rPr>
              <a:t>Person with a knife… a potentially dangerous encounter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700" b="1" dirty="0">
                <a:latin typeface="Corbel" pitchFamily="34" charset="0"/>
              </a:rPr>
              <a:t>Behaving erratically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700" b="1" dirty="0">
                <a:latin typeface="Corbel" pitchFamily="34" charset="0"/>
              </a:rPr>
              <a:t>Non-compliant … disregarded orders to drop the knife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700" b="1" dirty="0">
                <a:latin typeface="Corbel" pitchFamily="34" charset="0"/>
              </a:rPr>
              <a:t>Officer and public safety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700" b="1" dirty="0">
                <a:latin typeface="Corbel" pitchFamily="34" charset="0"/>
              </a:rPr>
              <a:t>Suicide by cop … shouting </a:t>
            </a:r>
            <a:r>
              <a:rPr lang="en-US" altLang="en-US" sz="2700" b="1" dirty="0">
                <a:latin typeface="Corbel" pitchFamily="34" charset="0"/>
              </a:rPr>
              <a:t>“</a:t>
            </a:r>
            <a:r>
              <a:rPr lang="en-US" sz="2700" b="1" dirty="0">
                <a:latin typeface="Corbel" pitchFamily="34" charset="0"/>
              </a:rPr>
              <a:t>shoot me</a:t>
            </a:r>
            <a:r>
              <a:rPr lang="en-US" altLang="en-US" sz="2700" b="1" dirty="0">
                <a:latin typeface="Corbel" pitchFamily="34" charset="0"/>
              </a:rPr>
              <a:t>”</a:t>
            </a:r>
            <a:endParaRPr lang="en-US" altLang="ja-JP" sz="3400" b="1" dirty="0">
              <a:latin typeface="Corbel" pitchFamily="34" charset="0"/>
            </a:endParaRPr>
          </a:p>
          <a:p>
            <a:pPr>
              <a:lnSpc>
                <a:spcPct val="80000"/>
              </a:lnSpc>
            </a:pPr>
            <a:endParaRPr lang="en-US" sz="2700" dirty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US" sz="27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C6C1DDE-FD1D-43C2-AA66-5F00003A5AC2}" type="slidenum">
              <a:rPr lang="en-US" sz="2500"/>
              <a:pPr/>
              <a:t>9</a:t>
            </a:fld>
            <a:endParaRPr lang="en-US" sz="25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70B79C-6981-49D6-B4EE-C9B8AA0A96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99" y="135890"/>
            <a:ext cx="2818401" cy="131191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Custom 1">
      <a:majorFont>
        <a:latin typeface="Calibri"/>
        <a:ea typeface=""/>
        <a:cs typeface=""/>
      </a:majorFont>
      <a:minorFont>
        <a:latin typeface="Cambria"/>
        <a:ea typeface="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427</Words>
  <Application>Microsoft Office PowerPoint</Application>
  <PresentationFormat>On-screen Show (4:3)</PresentationFormat>
  <Paragraphs>150</Paragraphs>
  <Slides>22</Slides>
  <Notes>20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MS PGothic</vt:lpstr>
      <vt:lpstr>Arial</vt:lpstr>
      <vt:lpstr>Calibri</vt:lpstr>
      <vt:lpstr>Cambria</vt:lpstr>
      <vt:lpstr>Corbel</vt:lpstr>
      <vt:lpstr>Wingdings</vt:lpstr>
      <vt:lpstr>Wingdings 2</vt:lpstr>
      <vt:lpstr>Wingdings 3</vt:lpstr>
      <vt:lpstr>Origin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 Yanda</dc:creator>
  <cp:lastModifiedBy>Matthew Harman</cp:lastModifiedBy>
  <cp:revision>800</cp:revision>
  <dcterms:created xsi:type="dcterms:W3CDTF">2013-08-22T12:46:31Z</dcterms:created>
  <dcterms:modified xsi:type="dcterms:W3CDTF">2018-10-30T16:50:35Z</dcterms:modified>
</cp:coreProperties>
</file>