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532" r:id="rId3"/>
    <p:sldId id="575" r:id="rId4"/>
    <p:sldId id="635" r:id="rId5"/>
    <p:sldId id="636" r:id="rId6"/>
    <p:sldId id="271" r:id="rId7"/>
    <p:sldId id="260" r:id="rId8"/>
    <p:sldId id="539" r:id="rId9"/>
    <p:sldId id="265" r:id="rId10"/>
    <p:sldId id="571" r:id="rId11"/>
    <p:sldId id="590" r:id="rId12"/>
    <p:sldId id="599" r:id="rId13"/>
    <p:sldId id="600" r:id="rId14"/>
    <p:sldId id="263" r:id="rId15"/>
    <p:sldId id="272" r:id="rId16"/>
    <p:sldId id="270" r:id="rId17"/>
    <p:sldId id="273" r:id="rId18"/>
    <p:sldId id="274" r:id="rId19"/>
    <p:sldId id="275" r:id="rId20"/>
    <p:sldId id="576" r:id="rId21"/>
    <p:sldId id="266" r:id="rId22"/>
    <p:sldId id="268" r:id="rId23"/>
    <p:sldId id="605" r:id="rId24"/>
    <p:sldId id="616"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2CFB12B-DF6E-4D33-ACEF-A465ADD8E6FE}">
          <p14:sldIdLst>
            <p14:sldId id="257"/>
            <p14:sldId id="532"/>
            <p14:sldId id="575"/>
            <p14:sldId id="635"/>
            <p14:sldId id="636"/>
            <p14:sldId id="271"/>
            <p14:sldId id="260"/>
            <p14:sldId id="539"/>
            <p14:sldId id="265"/>
            <p14:sldId id="571"/>
            <p14:sldId id="590"/>
            <p14:sldId id="599"/>
            <p14:sldId id="600"/>
            <p14:sldId id="263"/>
            <p14:sldId id="272"/>
            <p14:sldId id="270"/>
            <p14:sldId id="273"/>
            <p14:sldId id="274"/>
            <p14:sldId id="275"/>
            <p14:sldId id="576"/>
            <p14:sldId id="266"/>
            <p14:sldId id="268"/>
            <p14:sldId id="605"/>
            <p14:sldId id="616"/>
            <p14:sldId id="2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6" d="100"/>
          <a:sy n="86" d="100"/>
        </p:scale>
        <p:origin x="6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B93972-7691-4A22-9D0A-0C94B49C785C}" type="datetimeFigureOut">
              <a:rPr lang="en-US" smtClean="0"/>
              <a:t>8/11/2021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92D13-3246-4FA5-BDC2-DE1CA471B592}" type="slidenum">
              <a:rPr lang="en-US" smtClean="0"/>
              <a:t>‹#›</a:t>
            </a:fld>
            <a:endParaRPr lang="en-US"/>
          </a:p>
        </p:txBody>
      </p:sp>
    </p:spTree>
    <p:extLst>
      <p:ext uri="{BB962C8B-B14F-4D97-AF65-F5344CB8AC3E}">
        <p14:creationId xmlns:p14="http://schemas.microsoft.com/office/powerpoint/2010/main" val="303748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3401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4334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69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3766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3683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6850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4492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7461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0540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503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512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8833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4361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073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0854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2068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2245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122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2559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608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2483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7365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1302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8531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912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66C1-78B6-4BD3-8F25-7D20E6D5F7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02FF2F-4644-43AB-A1EA-376F594E1A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BB5804-1E08-4800-8A4E-DEDD87FD2BE2}"/>
              </a:ext>
            </a:extLst>
          </p:cNvPr>
          <p:cNvSpPr>
            <a:spLocks noGrp="1"/>
          </p:cNvSpPr>
          <p:nvPr>
            <p:ph type="dt" sz="half" idx="10"/>
          </p:nvPr>
        </p:nvSpPr>
        <p:spPr/>
        <p:txBody>
          <a:bodyPr/>
          <a:lstStyle/>
          <a:p>
            <a:fld id="{0347CF1C-36DC-4ABC-91B0-34F0D7B45D4B}" type="datetimeFigureOut">
              <a:rPr lang="en-US" smtClean="0"/>
              <a:t>8/11/2021</a:t>
            </a:fld>
            <a:endParaRPr lang="en-US" dirty="0"/>
          </a:p>
        </p:txBody>
      </p:sp>
      <p:sp>
        <p:nvSpPr>
          <p:cNvPr id="5" name="Footer Placeholder 4">
            <a:extLst>
              <a:ext uri="{FF2B5EF4-FFF2-40B4-BE49-F238E27FC236}">
                <a16:creationId xmlns:a16="http://schemas.microsoft.com/office/drawing/2014/main" id="{2DDC485C-F4FF-42FC-96DB-B8C3CB6FEC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BBB6DA-D22A-4BB2-83A1-1D8E14BC6A1E}"/>
              </a:ext>
            </a:extLst>
          </p:cNvPr>
          <p:cNvSpPr>
            <a:spLocks noGrp="1"/>
          </p:cNvSpPr>
          <p:nvPr>
            <p:ph type="sldNum" sz="quarter" idx="12"/>
          </p:nvPr>
        </p:nvSpPr>
        <p:spPr/>
        <p:txBody>
          <a:bodyPr/>
          <a:lstStyle/>
          <a:p>
            <a:fld id="{68FEBF47-071A-4A2F-905B-C723661F3B1D}" type="slidenum">
              <a:rPr lang="en-US" smtClean="0"/>
              <a:t>‹#›</a:t>
            </a:fld>
            <a:endParaRPr lang="en-US" dirty="0"/>
          </a:p>
        </p:txBody>
      </p:sp>
    </p:spTree>
    <p:extLst>
      <p:ext uri="{BB962C8B-B14F-4D97-AF65-F5344CB8AC3E}">
        <p14:creationId xmlns:p14="http://schemas.microsoft.com/office/powerpoint/2010/main" val="278934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F34F-9A30-41AC-AA4E-C54E699FC2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01F12E-336A-49E2-929A-F34A6A8E0A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EDEAF-5820-41AB-B72A-48F3E3733AD8}"/>
              </a:ext>
            </a:extLst>
          </p:cNvPr>
          <p:cNvSpPr>
            <a:spLocks noGrp="1"/>
          </p:cNvSpPr>
          <p:nvPr>
            <p:ph type="dt" sz="half" idx="10"/>
          </p:nvPr>
        </p:nvSpPr>
        <p:spPr/>
        <p:txBody>
          <a:bodyPr/>
          <a:lstStyle/>
          <a:p>
            <a:fld id="{0347CF1C-36DC-4ABC-91B0-34F0D7B45D4B}" type="datetimeFigureOut">
              <a:rPr lang="en-US" smtClean="0"/>
              <a:t>8/11/2021</a:t>
            </a:fld>
            <a:endParaRPr lang="en-US" dirty="0"/>
          </a:p>
        </p:txBody>
      </p:sp>
      <p:sp>
        <p:nvSpPr>
          <p:cNvPr id="5" name="Footer Placeholder 4">
            <a:extLst>
              <a:ext uri="{FF2B5EF4-FFF2-40B4-BE49-F238E27FC236}">
                <a16:creationId xmlns:a16="http://schemas.microsoft.com/office/drawing/2014/main" id="{2D0ED1A5-CC1F-4031-9BBC-27666EB18C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32577F-D0A5-4DA8-97CD-C74AFFD239E8}"/>
              </a:ext>
            </a:extLst>
          </p:cNvPr>
          <p:cNvSpPr>
            <a:spLocks noGrp="1"/>
          </p:cNvSpPr>
          <p:nvPr>
            <p:ph type="sldNum" sz="quarter" idx="12"/>
          </p:nvPr>
        </p:nvSpPr>
        <p:spPr/>
        <p:txBody>
          <a:bodyPr/>
          <a:lstStyle/>
          <a:p>
            <a:fld id="{68FEBF47-071A-4A2F-905B-C723661F3B1D}" type="slidenum">
              <a:rPr lang="en-US" smtClean="0"/>
              <a:t>‹#›</a:t>
            </a:fld>
            <a:endParaRPr lang="en-US" dirty="0"/>
          </a:p>
        </p:txBody>
      </p:sp>
    </p:spTree>
    <p:extLst>
      <p:ext uri="{BB962C8B-B14F-4D97-AF65-F5344CB8AC3E}">
        <p14:creationId xmlns:p14="http://schemas.microsoft.com/office/powerpoint/2010/main" val="63938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A38C24-6324-4B12-9F67-43777DF29D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9675B2-46C7-4752-BE34-E65F3B2E38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828E1-2516-414C-91F9-DD122735A3E9}"/>
              </a:ext>
            </a:extLst>
          </p:cNvPr>
          <p:cNvSpPr>
            <a:spLocks noGrp="1"/>
          </p:cNvSpPr>
          <p:nvPr>
            <p:ph type="dt" sz="half" idx="10"/>
          </p:nvPr>
        </p:nvSpPr>
        <p:spPr/>
        <p:txBody>
          <a:bodyPr/>
          <a:lstStyle/>
          <a:p>
            <a:fld id="{0347CF1C-36DC-4ABC-91B0-34F0D7B45D4B}" type="datetimeFigureOut">
              <a:rPr lang="en-US" smtClean="0"/>
              <a:t>8/11/2021</a:t>
            </a:fld>
            <a:endParaRPr lang="en-US" dirty="0"/>
          </a:p>
        </p:txBody>
      </p:sp>
      <p:sp>
        <p:nvSpPr>
          <p:cNvPr id="5" name="Footer Placeholder 4">
            <a:extLst>
              <a:ext uri="{FF2B5EF4-FFF2-40B4-BE49-F238E27FC236}">
                <a16:creationId xmlns:a16="http://schemas.microsoft.com/office/drawing/2014/main" id="{16EB8723-8291-44B8-BDBE-5576B9675C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29DCCA-0768-4E64-AE87-7C9B6FBEC0BB}"/>
              </a:ext>
            </a:extLst>
          </p:cNvPr>
          <p:cNvSpPr>
            <a:spLocks noGrp="1"/>
          </p:cNvSpPr>
          <p:nvPr>
            <p:ph type="sldNum" sz="quarter" idx="12"/>
          </p:nvPr>
        </p:nvSpPr>
        <p:spPr/>
        <p:txBody>
          <a:bodyPr/>
          <a:lstStyle/>
          <a:p>
            <a:fld id="{68FEBF47-071A-4A2F-905B-C723661F3B1D}" type="slidenum">
              <a:rPr lang="en-US" smtClean="0"/>
              <a:t>‹#›</a:t>
            </a:fld>
            <a:endParaRPr lang="en-US" dirty="0"/>
          </a:p>
        </p:txBody>
      </p:sp>
    </p:spTree>
    <p:extLst>
      <p:ext uri="{BB962C8B-B14F-4D97-AF65-F5344CB8AC3E}">
        <p14:creationId xmlns:p14="http://schemas.microsoft.com/office/powerpoint/2010/main" val="248449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15746-459C-4C01-86B2-D98961C0F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D36B24-D32F-4499-B4E4-9AAB8F9546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89EB8-B7F1-4150-9146-660A623EB825}"/>
              </a:ext>
            </a:extLst>
          </p:cNvPr>
          <p:cNvSpPr>
            <a:spLocks noGrp="1"/>
          </p:cNvSpPr>
          <p:nvPr>
            <p:ph type="dt" sz="half" idx="10"/>
          </p:nvPr>
        </p:nvSpPr>
        <p:spPr/>
        <p:txBody>
          <a:bodyPr/>
          <a:lstStyle/>
          <a:p>
            <a:fld id="{0347CF1C-36DC-4ABC-91B0-34F0D7B45D4B}" type="datetimeFigureOut">
              <a:rPr lang="en-US" smtClean="0"/>
              <a:t>8/11/2021</a:t>
            </a:fld>
            <a:endParaRPr lang="en-US" dirty="0"/>
          </a:p>
        </p:txBody>
      </p:sp>
      <p:sp>
        <p:nvSpPr>
          <p:cNvPr id="5" name="Footer Placeholder 4">
            <a:extLst>
              <a:ext uri="{FF2B5EF4-FFF2-40B4-BE49-F238E27FC236}">
                <a16:creationId xmlns:a16="http://schemas.microsoft.com/office/drawing/2014/main" id="{12167B48-10D0-4C3A-B4A3-140E1F22A2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E78D22-99FB-493C-BB75-ACE650C1BA14}"/>
              </a:ext>
            </a:extLst>
          </p:cNvPr>
          <p:cNvSpPr>
            <a:spLocks noGrp="1"/>
          </p:cNvSpPr>
          <p:nvPr>
            <p:ph type="sldNum" sz="quarter" idx="12"/>
          </p:nvPr>
        </p:nvSpPr>
        <p:spPr/>
        <p:txBody>
          <a:bodyPr/>
          <a:lstStyle/>
          <a:p>
            <a:fld id="{68FEBF47-071A-4A2F-905B-C723661F3B1D}" type="slidenum">
              <a:rPr lang="en-US" smtClean="0"/>
              <a:t>‹#›</a:t>
            </a:fld>
            <a:endParaRPr lang="en-US" dirty="0"/>
          </a:p>
        </p:txBody>
      </p:sp>
    </p:spTree>
    <p:extLst>
      <p:ext uri="{BB962C8B-B14F-4D97-AF65-F5344CB8AC3E}">
        <p14:creationId xmlns:p14="http://schemas.microsoft.com/office/powerpoint/2010/main" val="233786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4A2E-5D9D-40E0-8828-40AB7AA40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F5EF07-75CE-4463-B061-4B68B4B2EF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2A1FC-1063-40FD-A7E9-511D4B9F331E}"/>
              </a:ext>
            </a:extLst>
          </p:cNvPr>
          <p:cNvSpPr>
            <a:spLocks noGrp="1"/>
          </p:cNvSpPr>
          <p:nvPr>
            <p:ph type="dt" sz="half" idx="10"/>
          </p:nvPr>
        </p:nvSpPr>
        <p:spPr/>
        <p:txBody>
          <a:bodyPr/>
          <a:lstStyle/>
          <a:p>
            <a:fld id="{0347CF1C-36DC-4ABC-91B0-34F0D7B45D4B}" type="datetimeFigureOut">
              <a:rPr lang="en-US" smtClean="0"/>
              <a:t>8/11/2021</a:t>
            </a:fld>
            <a:endParaRPr lang="en-US" dirty="0"/>
          </a:p>
        </p:txBody>
      </p:sp>
      <p:sp>
        <p:nvSpPr>
          <p:cNvPr id="5" name="Footer Placeholder 4">
            <a:extLst>
              <a:ext uri="{FF2B5EF4-FFF2-40B4-BE49-F238E27FC236}">
                <a16:creationId xmlns:a16="http://schemas.microsoft.com/office/drawing/2014/main" id="{2D7C72C8-7B14-4493-9E07-9BBC8D7337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969F15-FE8C-4778-AA97-7AC0297E4020}"/>
              </a:ext>
            </a:extLst>
          </p:cNvPr>
          <p:cNvSpPr>
            <a:spLocks noGrp="1"/>
          </p:cNvSpPr>
          <p:nvPr>
            <p:ph type="sldNum" sz="quarter" idx="12"/>
          </p:nvPr>
        </p:nvSpPr>
        <p:spPr/>
        <p:txBody>
          <a:bodyPr/>
          <a:lstStyle/>
          <a:p>
            <a:fld id="{68FEBF47-071A-4A2F-905B-C723661F3B1D}" type="slidenum">
              <a:rPr lang="en-US" smtClean="0"/>
              <a:t>‹#›</a:t>
            </a:fld>
            <a:endParaRPr lang="en-US" dirty="0"/>
          </a:p>
        </p:txBody>
      </p:sp>
    </p:spTree>
    <p:extLst>
      <p:ext uri="{BB962C8B-B14F-4D97-AF65-F5344CB8AC3E}">
        <p14:creationId xmlns:p14="http://schemas.microsoft.com/office/powerpoint/2010/main" val="2635452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A1E1E-9D3B-451E-8DDB-88D604F7C0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6678C4-D9E1-4177-B555-26CA93AC28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D5D26D-02AA-44CF-9F1C-41F02B6D77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CCFB9C-8CC4-4692-A1BF-1B8D80C086FF}"/>
              </a:ext>
            </a:extLst>
          </p:cNvPr>
          <p:cNvSpPr>
            <a:spLocks noGrp="1"/>
          </p:cNvSpPr>
          <p:nvPr>
            <p:ph type="dt" sz="half" idx="10"/>
          </p:nvPr>
        </p:nvSpPr>
        <p:spPr/>
        <p:txBody>
          <a:bodyPr/>
          <a:lstStyle/>
          <a:p>
            <a:fld id="{0347CF1C-36DC-4ABC-91B0-34F0D7B45D4B}" type="datetimeFigureOut">
              <a:rPr lang="en-US" smtClean="0"/>
              <a:t>8/11/2021</a:t>
            </a:fld>
            <a:endParaRPr lang="en-US" dirty="0"/>
          </a:p>
        </p:txBody>
      </p:sp>
      <p:sp>
        <p:nvSpPr>
          <p:cNvPr id="6" name="Footer Placeholder 5">
            <a:extLst>
              <a:ext uri="{FF2B5EF4-FFF2-40B4-BE49-F238E27FC236}">
                <a16:creationId xmlns:a16="http://schemas.microsoft.com/office/drawing/2014/main" id="{C8FB1456-EAB3-4523-9FBD-1CEDCB1754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535AE04-8EB5-497C-BEB6-5D2849681C91}"/>
              </a:ext>
            </a:extLst>
          </p:cNvPr>
          <p:cNvSpPr>
            <a:spLocks noGrp="1"/>
          </p:cNvSpPr>
          <p:nvPr>
            <p:ph type="sldNum" sz="quarter" idx="12"/>
          </p:nvPr>
        </p:nvSpPr>
        <p:spPr/>
        <p:txBody>
          <a:bodyPr/>
          <a:lstStyle/>
          <a:p>
            <a:fld id="{68FEBF47-071A-4A2F-905B-C723661F3B1D}" type="slidenum">
              <a:rPr lang="en-US" smtClean="0"/>
              <a:t>‹#›</a:t>
            </a:fld>
            <a:endParaRPr lang="en-US" dirty="0"/>
          </a:p>
        </p:txBody>
      </p:sp>
    </p:spTree>
    <p:extLst>
      <p:ext uri="{BB962C8B-B14F-4D97-AF65-F5344CB8AC3E}">
        <p14:creationId xmlns:p14="http://schemas.microsoft.com/office/powerpoint/2010/main" val="395897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FF28-F4DA-45F9-9CD3-44C6CC86A9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CD94D5-60BE-4AD7-AF88-17BCD4EAF1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F058AC-D0C3-4E80-8DE4-526EFC8F8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7DE8D3-FC03-420D-A152-5F904775E1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3E6908-E8BC-4C8E-8275-7DE13D8C7B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7C0A88-82F9-455A-9663-52E7527BA3D2}"/>
              </a:ext>
            </a:extLst>
          </p:cNvPr>
          <p:cNvSpPr>
            <a:spLocks noGrp="1"/>
          </p:cNvSpPr>
          <p:nvPr>
            <p:ph type="dt" sz="half" idx="10"/>
          </p:nvPr>
        </p:nvSpPr>
        <p:spPr/>
        <p:txBody>
          <a:bodyPr/>
          <a:lstStyle/>
          <a:p>
            <a:fld id="{0347CF1C-36DC-4ABC-91B0-34F0D7B45D4B}" type="datetimeFigureOut">
              <a:rPr lang="en-US" smtClean="0"/>
              <a:t>8/11/2021</a:t>
            </a:fld>
            <a:endParaRPr lang="en-US" dirty="0"/>
          </a:p>
        </p:txBody>
      </p:sp>
      <p:sp>
        <p:nvSpPr>
          <p:cNvPr id="8" name="Footer Placeholder 7">
            <a:extLst>
              <a:ext uri="{FF2B5EF4-FFF2-40B4-BE49-F238E27FC236}">
                <a16:creationId xmlns:a16="http://schemas.microsoft.com/office/drawing/2014/main" id="{33279EDD-7462-4BCE-AD40-0E4A2527FF9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F7D0B53-745F-4C1F-B880-AD7E1009FE21}"/>
              </a:ext>
            </a:extLst>
          </p:cNvPr>
          <p:cNvSpPr>
            <a:spLocks noGrp="1"/>
          </p:cNvSpPr>
          <p:nvPr>
            <p:ph type="sldNum" sz="quarter" idx="12"/>
          </p:nvPr>
        </p:nvSpPr>
        <p:spPr/>
        <p:txBody>
          <a:bodyPr/>
          <a:lstStyle/>
          <a:p>
            <a:fld id="{68FEBF47-071A-4A2F-905B-C723661F3B1D}" type="slidenum">
              <a:rPr lang="en-US" smtClean="0"/>
              <a:t>‹#›</a:t>
            </a:fld>
            <a:endParaRPr lang="en-US" dirty="0"/>
          </a:p>
        </p:txBody>
      </p:sp>
    </p:spTree>
    <p:extLst>
      <p:ext uri="{BB962C8B-B14F-4D97-AF65-F5344CB8AC3E}">
        <p14:creationId xmlns:p14="http://schemas.microsoft.com/office/powerpoint/2010/main" val="1582322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3C464-26DA-4236-8569-729D6DEED2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60AD7F-3A14-4DD5-B0F4-7EB94DD826CF}"/>
              </a:ext>
            </a:extLst>
          </p:cNvPr>
          <p:cNvSpPr>
            <a:spLocks noGrp="1"/>
          </p:cNvSpPr>
          <p:nvPr>
            <p:ph type="dt" sz="half" idx="10"/>
          </p:nvPr>
        </p:nvSpPr>
        <p:spPr/>
        <p:txBody>
          <a:bodyPr/>
          <a:lstStyle/>
          <a:p>
            <a:fld id="{0347CF1C-36DC-4ABC-91B0-34F0D7B45D4B}" type="datetimeFigureOut">
              <a:rPr lang="en-US" smtClean="0"/>
              <a:t>8/11/2021</a:t>
            </a:fld>
            <a:endParaRPr lang="en-US" dirty="0"/>
          </a:p>
        </p:txBody>
      </p:sp>
      <p:sp>
        <p:nvSpPr>
          <p:cNvPr id="4" name="Footer Placeholder 3">
            <a:extLst>
              <a:ext uri="{FF2B5EF4-FFF2-40B4-BE49-F238E27FC236}">
                <a16:creationId xmlns:a16="http://schemas.microsoft.com/office/drawing/2014/main" id="{7AD6365A-CC3C-40FB-A060-EC2489073E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DE040F-1A25-40C4-B44F-3AAFD633C7CE}"/>
              </a:ext>
            </a:extLst>
          </p:cNvPr>
          <p:cNvSpPr>
            <a:spLocks noGrp="1"/>
          </p:cNvSpPr>
          <p:nvPr>
            <p:ph type="sldNum" sz="quarter" idx="12"/>
          </p:nvPr>
        </p:nvSpPr>
        <p:spPr/>
        <p:txBody>
          <a:bodyPr/>
          <a:lstStyle/>
          <a:p>
            <a:fld id="{68FEBF47-071A-4A2F-905B-C723661F3B1D}" type="slidenum">
              <a:rPr lang="en-US" smtClean="0"/>
              <a:t>‹#›</a:t>
            </a:fld>
            <a:endParaRPr lang="en-US" dirty="0"/>
          </a:p>
        </p:txBody>
      </p:sp>
    </p:spTree>
    <p:extLst>
      <p:ext uri="{BB962C8B-B14F-4D97-AF65-F5344CB8AC3E}">
        <p14:creationId xmlns:p14="http://schemas.microsoft.com/office/powerpoint/2010/main" val="3303141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547C4-6B52-4EDA-ACD0-CA222EC7CF71}"/>
              </a:ext>
            </a:extLst>
          </p:cNvPr>
          <p:cNvSpPr>
            <a:spLocks noGrp="1"/>
          </p:cNvSpPr>
          <p:nvPr>
            <p:ph type="dt" sz="half" idx="10"/>
          </p:nvPr>
        </p:nvSpPr>
        <p:spPr/>
        <p:txBody>
          <a:bodyPr/>
          <a:lstStyle/>
          <a:p>
            <a:fld id="{0347CF1C-36DC-4ABC-91B0-34F0D7B45D4B}" type="datetimeFigureOut">
              <a:rPr lang="en-US" smtClean="0"/>
              <a:t>8/11/2021</a:t>
            </a:fld>
            <a:endParaRPr lang="en-US" dirty="0"/>
          </a:p>
        </p:txBody>
      </p:sp>
      <p:sp>
        <p:nvSpPr>
          <p:cNvPr id="3" name="Footer Placeholder 2">
            <a:extLst>
              <a:ext uri="{FF2B5EF4-FFF2-40B4-BE49-F238E27FC236}">
                <a16:creationId xmlns:a16="http://schemas.microsoft.com/office/drawing/2014/main" id="{2F716ED7-7C26-49F7-8013-5D24802B96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6FAF472-F477-4EDD-B709-904DE281BDD7}"/>
              </a:ext>
            </a:extLst>
          </p:cNvPr>
          <p:cNvSpPr>
            <a:spLocks noGrp="1"/>
          </p:cNvSpPr>
          <p:nvPr>
            <p:ph type="sldNum" sz="quarter" idx="12"/>
          </p:nvPr>
        </p:nvSpPr>
        <p:spPr/>
        <p:txBody>
          <a:bodyPr/>
          <a:lstStyle/>
          <a:p>
            <a:fld id="{68FEBF47-071A-4A2F-905B-C723661F3B1D}" type="slidenum">
              <a:rPr lang="en-US" smtClean="0"/>
              <a:t>‹#›</a:t>
            </a:fld>
            <a:endParaRPr lang="en-US" dirty="0"/>
          </a:p>
        </p:txBody>
      </p:sp>
    </p:spTree>
    <p:extLst>
      <p:ext uri="{BB962C8B-B14F-4D97-AF65-F5344CB8AC3E}">
        <p14:creationId xmlns:p14="http://schemas.microsoft.com/office/powerpoint/2010/main" val="2464018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DBBD1-2CFA-45F2-BF69-AE2EAF41A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C5F569-351A-438C-98FE-3EE711CDF1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EDF7F8-BB55-494E-B10E-3D4D34691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ABBEB-7E14-4424-BDAB-E4E6FD6A9713}"/>
              </a:ext>
            </a:extLst>
          </p:cNvPr>
          <p:cNvSpPr>
            <a:spLocks noGrp="1"/>
          </p:cNvSpPr>
          <p:nvPr>
            <p:ph type="dt" sz="half" idx="10"/>
          </p:nvPr>
        </p:nvSpPr>
        <p:spPr/>
        <p:txBody>
          <a:bodyPr/>
          <a:lstStyle/>
          <a:p>
            <a:fld id="{0347CF1C-36DC-4ABC-91B0-34F0D7B45D4B}" type="datetimeFigureOut">
              <a:rPr lang="en-US" smtClean="0"/>
              <a:t>8/11/2021</a:t>
            </a:fld>
            <a:endParaRPr lang="en-US" dirty="0"/>
          </a:p>
        </p:txBody>
      </p:sp>
      <p:sp>
        <p:nvSpPr>
          <p:cNvPr id="6" name="Footer Placeholder 5">
            <a:extLst>
              <a:ext uri="{FF2B5EF4-FFF2-40B4-BE49-F238E27FC236}">
                <a16:creationId xmlns:a16="http://schemas.microsoft.com/office/drawing/2014/main" id="{4D2F98E1-15B2-4542-B34F-0BB77BFED0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C6BAF3-A224-4C9F-BED0-93800D5180E8}"/>
              </a:ext>
            </a:extLst>
          </p:cNvPr>
          <p:cNvSpPr>
            <a:spLocks noGrp="1"/>
          </p:cNvSpPr>
          <p:nvPr>
            <p:ph type="sldNum" sz="quarter" idx="12"/>
          </p:nvPr>
        </p:nvSpPr>
        <p:spPr/>
        <p:txBody>
          <a:bodyPr/>
          <a:lstStyle/>
          <a:p>
            <a:fld id="{68FEBF47-071A-4A2F-905B-C723661F3B1D}" type="slidenum">
              <a:rPr lang="en-US" smtClean="0"/>
              <a:t>‹#›</a:t>
            </a:fld>
            <a:endParaRPr lang="en-US" dirty="0"/>
          </a:p>
        </p:txBody>
      </p:sp>
    </p:spTree>
    <p:extLst>
      <p:ext uri="{BB962C8B-B14F-4D97-AF65-F5344CB8AC3E}">
        <p14:creationId xmlns:p14="http://schemas.microsoft.com/office/powerpoint/2010/main" val="374350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8DE-EC5B-43FB-8AF0-8C733F652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2C8609-FEF9-498E-A0D2-493492DF34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292FE44-D255-49A7-9B2F-6BC826D87A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1B8598-713C-4CFB-9915-D08B19073AF3}"/>
              </a:ext>
            </a:extLst>
          </p:cNvPr>
          <p:cNvSpPr>
            <a:spLocks noGrp="1"/>
          </p:cNvSpPr>
          <p:nvPr>
            <p:ph type="dt" sz="half" idx="10"/>
          </p:nvPr>
        </p:nvSpPr>
        <p:spPr/>
        <p:txBody>
          <a:bodyPr/>
          <a:lstStyle/>
          <a:p>
            <a:fld id="{0347CF1C-36DC-4ABC-91B0-34F0D7B45D4B}" type="datetimeFigureOut">
              <a:rPr lang="en-US" smtClean="0"/>
              <a:t>8/11/2021</a:t>
            </a:fld>
            <a:endParaRPr lang="en-US" dirty="0"/>
          </a:p>
        </p:txBody>
      </p:sp>
      <p:sp>
        <p:nvSpPr>
          <p:cNvPr id="6" name="Footer Placeholder 5">
            <a:extLst>
              <a:ext uri="{FF2B5EF4-FFF2-40B4-BE49-F238E27FC236}">
                <a16:creationId xmlns:a16="http://schemas.microsoft.com/office/drawing/2014/main" id="{52819142-916B-41AB-82C4-D386EEC026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094524-514D-4D79-BAC3-0DCDC0D329D1}"/>
              </a:ext>
            </a:extLst>
          </p:cNvPr>
          <p:cNvSpPr>
            <a:spLocks noGrp="1"/>
          </p:cNvSpPr>
          <p:nvPr>
            <p:ph type="sldNum" sz="quarter" idx="12"/>
          </p:nvPr>
        </p:nvSpPr>
        <p:spPr/>
        <p:txBody>
          <a:bodyPr/>
          <a:lstStyle/>
          <a:p>
            <a:fld id="{68FEBF47-071A-4A2F-905B-C723661F3B1D}" type="slidenum">
              <a:rPr lang="en-US" smtClean="0"/>
              <a:t>‹#›</a:t>
            </a:fld>
            <a:endParaRPr lang="en-US" dirty="0"/>
          </a:p>
        </p:txBody>
      </p:sp>
    </p:spTree>
    <p:extLst>
      <p:ext uri="{BB962C8B-B14F-4D97-AF65-F5344CB8AC3E}">
        <p14:creationId xmlns:p14="http://schemas.microsoft.com/office/powerpoint/2010/main" val="3916020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3A8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942E52-A149-40FC-AA91-04F06E3B24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D1E8C0-D2EB-495B-A237-8D96858786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3E722-FAD5-42E8-82DE-5CA1325BDB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7CF1C-36DC-4ABC-91B0-34F0D7B45D4B}" type="datetimeFigureOut">
              <a:rPr lang="en-US" smtClean="0"/>
              <a:t>8/11/2021</a:t>
            </a:fld>
            <a:endParaRPr lang="en-US" dirty="0"/>
          </a:p>
        </p:txBody>
      </p:sp>
      <p:sp>
        <p:nvSpPr>
          <p:cNvPr id="5" name="Footer Placeholder 4">
            <a:extLst>
              <a:ext uri="{FF2B5EF4-FFF2-40B4-BE49-F238E27FC236}">
                <a16:creationId xmlns:a16="http://schemas.microsoft.com/office/drawing/2014/main" id="{8B69994C-0533-459D-A61F-48F2448A24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C70C0B-BBB0-4A15-947D-AA04E66985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EBF47-071A-4A2F-905B-C723661F3B1D}" type="slidenum">
              <a:rPr lang="en-US" smtClean="0"/>
              <a:t>‹#›</a:t>
            </a:fld>
            <a:endParaRPr lang="en-US" dirty="0"/>
          </a:p>
        </p:txBody>
      </p:sp>
    </p:spTree>
    <p:extLst>
      <p:ext uri="{BB962C8B-B14F-4D97-AF65-F5344CB8AC3E}">
        <p14:creationId xmlns:p14="http://schemas.microsoft.com/office/powerpoint/2010/main" val="3196063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media6.m4a"/><Relationship Id="rId13" Type="http://schemas.openxmlformats.org/officeDocument/2006/relationships/image" Target="../media/image13.png"/><Relationship Id="rId3" Type="http://schemas.microsoft.com/office/2007/relationships/media" Target="../media/media4.m4a"/><Relationship Id="rId7" Type="http://schemas.microsoft.com/office/2007/relationships/media" Target="../media/media6.m4a"/><Relationship Id="rId12" Type="http://schemas.openxmlformats.org/officeDocument/2006/relationships/notesSlide" Target="../notesSlides/notesSlide2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slideLayout" Target="../slideLayouts/slideLayout2.xml"/><Relationship Id="rId5" Type="http://schemas.microsoft.com/office/2007/relationships/media" Target="../media/media5.m4a"/><Relationship Id="rId10" Type="http://schemas.openxmlformats.org/officeDocument/2006/relationships/video" Target="../media/media7.mp4"/><Relationship Id="rId4" Type="http://schemas.openxmlformats.org/officeDocument/2006/relationships/audio" Target="../media/media4.m4a"/><Relationship Id="rId9" Type="http://schemas.microsoft.com/office/2007/relationships/media" Target="../media/media7.mp4"/><Relationship Id="rId1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92E611C-5EF8-421F-B52C-2262FB2FE70B}"/>
              </a:ext>
            </a:extLst>
          </p:cNvPr>
          <p:cNvSpPr>
            <a:spLocks noGrp="1"/>
          </p:cNvSpPr>
          <p:nvPr>
            <p:ph type="title"/>
          </p:nvPr>
        </p:nvSpPr>
        <p:spPr>
          <a:xfrm>
            <a:off x="685800" y="1"/>
            <a:ext cx="10820400" cy="1371599"/>
          </a:xfrm>
        </p:spPr>
        <p:txBody>
          <a:bodyPr>
            <a:normAutofit/>
          </a:bodyPr>
          <a:lstStyle/>
          <a:p>
            <a:pPr algn="ctr"/>
            <a:r>
              <a:rPr lang="en-US" sz="6000" dirty="0">
                <a:solidFill>
                  <a:srgbClr val="FFD700"/>
                </a:solidFill>
                <a:latin typeface="Verdana" panose="020B0604030504040204" pitchFamily="34" charset="0"/>
                <a:ea typeface="Verdana" panose="020B0604030504040204" pitchFamily="34" charset="0"/>
              </a:rPr>
              <a:t>Introduction</a:t>
            </a:r>
          </a:p>
        </p:txBody>
      </p:sp>
      <p:pic>
        <p:nvPicPr>
          <p:cNvPr id="14" name="Picture 13">
            <a:extLst>
              <a:ext uri="{FF2B5EF4-FFF2-40B4-BE49-F238E27FC236}">
                <a16:creationId xmlns:a16="http://schemas.microsoft.com/office/drawing/2014/main" id="{6918A40F-84E7-45E2-B468-8375A554975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82389" y="1564143"/>
            <a:ext cx="9027223" cy="3729713"/>
          </a:xfrm>
          <a:prstGeom prst="rect">
            <a:avLst/>
          </a:prstGeom>
        </p:spPr>
      </p:pic>
      <p:pic>
        <p:nvPicPr>
          <p:cNvPr id="6" name="Picture 5">
            <a:extLst>
              <a:ext uri="{FF2B5EF4-FFF2-40B4-BE49-F238E27FC236}">
                <a16:creationId xmlns:a16="http://schemas.microsoft.com/office/drawing/2014/main" id="{743B82D5-6680-4F4C-9761-F76CC9CF2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6172200"/>
            <a:ext cx="685800" cy="685800"/>
          </a:xfrm>
          <a:prstGeom prst="rect">
            <a:avLst/>
          </a:prstGeom>
        </p:spPr>
      </p:pic>
    </p:spTree>
    <p:extLst>
      <p:ext uri="{BB962C8B-B14F-4D97-AF65-F5344CB8AC3E}">
        <p14:creationId xmlns:p14="http://schemas.microsoft.com/office/powerpoint/2010/main" val="2358295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41B8-06CF-4389-BB85-DB39EFCFD502}"/>
              </a:ext>
            </a:extLst>
          </p:cNvPr>
          <p:cNvSpPr>
            <a:spLocks noGrp="1"/>
          </p:cNvSpPr>
          <p:nvPr>
            <p:ph idx="1"/>
          </p:nvPr>
        </p:nvSpPr>
        <p:spPr>
          <a:xfrm>
            <a:off x="685800" y="1371600"/>
            <a:ext cx="5410200" cy="4800600"/>
          </a:xfrm>
        </p:spPr>
        <p:txBody>
          <a:bodyPr>
            <a:normAutofit fontScale="92500" lnSpcReduction="10000"/>
          </a:bodyPr>
          <a:lstStyle/>
          <a:p>
            <a:pPr marL="0" indent="0">
              <a:lnSpc>
                <a:spcPct val="110000"/>
              </a:lnSpc>
              <a:spcBef>
                <a:spcPts val="1200"/>
              </a:spcBef>
              <a:spcAft>
                <a:spcPts val="1200"/>
              </a:spcAft>
              <a:buClr>
                <a:srgbClr val="FFD700"/>
              </a:buClr>
              <a:buNone/>
            </a:pPr>
            <a:r>
              <a:rPr lang="en-US" sz="4400" dirty="0">
                <a:solidFill>
                  <a:schemeClr val="bg1"/>
                </a:solidFill>
                <a:latin typeface="Verdana" panose="020B0604030504040204" pitchFamily="34" charset="0"/>
                <a:ea typeface="Verdana" panose="020B0604030504040204" pitchFamily="34" charset="0"/>
              </a:rPr>
              <a:t>In approximately 40% of fatal OISs, the subject is unarmed or armed with something other than a firearm</a:t>
            </a:r>
          </a:p>
        </p:txBody>
      </p:sp>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rmAutofit/>
          </a:bodyPr>
          <a:lstStyle/>
          <a:p>
            <a:pPr algn="ctr"/>
            <a:r>
              <a:rPr lang="en-US" sz="6000" dirty="0">
                <a:solidFill>
                  <a:srgbClr val="FFD700"/>
                </a:solidFill>
                <a:latin typeface="Verdana" panose="020B0604030504040204" pitchFamily="34" charset="0"/>
                <a:ea typeface="Verdana" panose="020B0604030504040204" pitchFamily="34" charset="0"/>
              </a:rPr>
              <a:t>ICAT’s Focus (II)</a:t>
            </a:r>
          </a:p>
        </p:txBody>
      </p:sp>
      <p:sp>
        <p:nvSpPr>
          <p:cNvPr id="2" name="TextBox 1">
            <a:extLst>
              <a:ext uri="{FF2B5EF4-FFF2-40B4-BE49-F238E27FC236}">
                <a16:creationId xmlns:a16="http://schemas.microsoft.com/office/drawing/2014/main" id="{C30A29F9-8217-44B2-A1FF-48AEBEEEE017}"/>
              </a:ext>
            </a:extLst>
          </p:cNvPr>
          <p:cNvSpPr txBox="1"/>
          <p:nvPr/>
        </p:nvSpPr>
        <p:spPr>
          <a:xfrm>
            <a:off x="0" y="6488668"/>
            <a:ext cx="36952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Source: </a:t>
            </a:r>
            <a:r>
              <a:rPr kumimoji="0" lang="en-US" sz="18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The Washington Post </a:t>
            </a: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pic>
        <p:nvPicPr>
          <p:cNvPr id="5" name="Picture 4">
            <a:extLst>
              <a:ext uri="{FF2B5EF4-FFF2-40B4-BE49-F238E27FC236}">
                <a16:creationId xmlns:a16="http://schemas.microsoft.com/office/drawing/2014/main" id="{379D6E97-479C-4998-A069-40764B79A400}"/>
              </a:ext>
            </a:extLst>
          </p:cNvPr>
          <p:cNvPicPr>
            <a:picLocks noChangeAspect="1"/>
          </p:cNvPicPr>
          <p:nvPr/>
        </p:nvPicPr>
        <p:blipFill rotWithShape="1">
          <a:blip r:embed="rId3"/>
          <a:srcRect l="47193" r="15307"/>
          <a:stretch/>
        </p:blipFill>
        <p:spPr>
          <a:xfrm>
            <a:off x="6656717" y="1371600"/>
            <a:ext cx="4849483" cy="4800600"/>
          </a:xfrm>
          <a:prstGeom prst="rect">
            <a:avLst/>
          </a:prstGeom>
        </p:spPr>
      </p:pic>
    </p:spTree>
    <p:extLst>
      <p:ext uri="{BB962C8B-B14F-4D97-AF65-F5344CB8AC3E}">
        <p14:creationId xmlns:p14="http://schemas.microsoft.com/office/powerpoint/2010/main" val="1336796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118282"/>
            <a:ext cx="10820400" cy="914400"/>
          </a:xfrm>
        </p:spPr>
        <p:txBody>
          <a:bodyPr>
            <a:normAutofit/>
          </a:bodyPr>
          <a:lstStyle/>
          <a:p>
            <a:pPr algn="ctr"/>
            <a:r>
              <a:rPr lang="en-US" sz="6000" dirty="0">
                <a:solidFill>
                  <a:srgbClr val="FFD700"/>
                </a:solidFill>
                <a:latin typeface="Verdana" panose="020B0604030504040204" pitchFamily="34" charset="0"/>
                <a:ea typeface="Verdana" panose="020B0604030504040204" pitchFamily="34" charset="0"/>
              </a:rPr>
              <a:t>ICAT Research</a:t>
            </a:r>
          </a:p>
        </p:txBody>
      </p:sp>
      <p:sp>
        <p:nvSpPr>
          <p:cNvPr id="2" name="Arrow: Down 1">
            <a:extLst>
              <a:ext uri="{FF2B5EF4-FFF2-40B4-BE49-F238E27FC236}">
                <a16:creationId xmlns:a16="http://schemas.microsoft.com/office/drawing/2014/main" id="{8DCA881F-3245-4EA1-9E94-1FED720345BF}"/>
              </a:ext>
            </a:extLst>
          </p:cNvPr>
          <p:cNvSpPr>
            <a:spLocks noChangeAspect="1"/>
          </p:cNvSpPr>
          <p:nvPr/>
        </p:nvSpPr>
        <p:spPr>
          <a:xfrm>
            <a:off x="1428603" y="3344886"/>
            <a:ext cx="1447800" cy="2050515"/>
          </a:xfrm>
          <a:prstGeom prst="downArrow">
            <a:avLst>
              <a:gd name="adj1" fmla="val 50000"/>
              <a:gd name="adj2" fmla="val 49123"/>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A553732-2C83-4A5A-93C0-E2BA7B7151E2}"/>
              </a:ext>
            </a:extLst>
          </p:cNvPr>
          <p:cNvSpPr txBox="1"/>
          <p:nvPr/>
        </p:nvSpPr>
        <p:spPr>
          <a:xfrm>
            <a:off x="577733" y="2283638"/>
            <a:ext cx="31495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28.1%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Reduction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Use of Force Incidents</a:t>
            </a:r>
          </a:p>
        </p:txBody>
      </p:sp>
      <p:sp>
        <p:nvSpPr>
          <p:cNvPr id="11" name="TextBox 10">
            <a:extLst>
              <a:ext uri="{FF2B5EF4-FFF2-40B4-BE49-F238E27FC236}">
                <a16:creationId xmlns:a16="http://schemas.microsoft.com/office/drawing/2014/main" id="{3FB2CBA6-8CA0-4B0E-AD6F-CDF7C32951D6}"/>
              </a:ext>
            </a:extLst>
          </p:cNvPr>
          <p:cNvSpPr txBox="1"/>
          <p:nvPr/>
        </p:nvSpPr>
        <p:spPr>
          <a:xfrm>
            <a:off x="5185235" y="2283638"/>
            <a:ext cx="2127635"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26.3%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Reduction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Citizen Injuries</a:t>
            </a:r>
          </a:p>
        </p:txBody>
      </p:sp>
      <p:sp>
        <p:nvSpPr>
          <p:cNvPr id="13" name="TextBox 12">
            <a:extLst>
              <a:ext uri="{FF2B5EF4-FFF2-40B4-BE49-F238E27FC236}">
                <a16:creationId xmlns:a16="http://schemas.microsoft.com/office/drawing/2014/main" id="{7AB3B59A-F5CF-4A3D-A294-CDACBC851DAD}"/>
              </a:ext>
            </a:extLst>
          </p:cNvPr>
          <p:cNvSpPr txBox="1"/>
          <p:nvPr/>
        </p:nvSpPr>
        <p:spPr>
          <a:xfrm>
            <a:off x="9293071" y="2283638"/>
            <a:ext cx="21050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36.0%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Reduction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Officer Injuries</a:t>
            </a:r>
          </a:p>
        </p:txBody>
      </p:sp>
      <p:sp>
        <p:nvSpPr>
          <p:cNvPr id="17" name="TextBox 16">
            <a:extLst>
              <a:ext uri="{FF2B5EF4-FFF2-40B4-BE49-F238E27FC236}">
                <a16:creationId xmlns:a16="http://schemas.microsoft.com/office/drawing/2014/main" id="{962AFFB5-27A2-4C7A-8D73-8016EF47DEE3}"/>
              </a:ext>
            </a:extLst>
          </p:cNvPr>
          <p:cNvSpPr txBox="1"/>
          <p:nvPr/>
        </p:nvSpPr>
        <p:spPr>
          <a:xfrm>
            <a:off x="7179281" y="6488668"/>
            <a:ext cx="5012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Engel, Corsaro, Isaza, &amp; McManus (2020)</a:t>
            </a:r>
          </a:p>
        </p:txBody>
      </p:sp>
      <p:sp>
        <p:nvSpPr>
          <p:cNvPr id="18" name="Content Placeholder 2">
            <a:extLst>
              <a:ext uri="{FF2B5EF4-FFF2-40B4-BE49-F238E27FC236}">
                <a16:creationId xmlns:a16="http://schemas.microsoft.com/office/drawing/2014/main" id="{7E65B2BA-A677-4CC5-BE98-FB383549D31D}"/>
              </a:ext>
            </a:extLst>
          </p:cNvPr>
          <p:cNvSpPr>
            <a:spLocks noGrp="1"/>
          </p:cNvSpPr>
          <p:nvPr>
            <p:ph idx="1"/>
          </p:nvPr>
        </p:nvSpPr>
        <p:spPr>
          <a:xfrm>
            <a:off x="736601" y="1211287"/>
            <a:ext cx="10769599" cy="767141"/>
          </a:xfrm>
        </p:spPr>
        <p:txBody>
          <a:bodyPr>
            <a:noAutofit/>
          </a:bodyPr>
          <a:lstStyle/>
          <a:p>
            <a:pPr marL="0" indent="0">
              <a:spcBef>
                <a:spcPts val="600"/>
              </a:spcBef>
              <a:spcAft>
                <a:spcPts val="600"/>
              </a:spcAft>
              <a:buClr>
                <a:srgbClr val="FFD700"/>
              </a:buClr>
              <a:buNone/>
            </a:pPr>
            <a:r>
              <a:rPr lang="en-US" sz="2400" dirty="0">
                <a:solidFill>
                  <a:schemeClr val="bg1"/>
                </a:solidFill>
                <a:latin typeface="Verdana" panose="020B0604030504040204" pitchFamily="34" charset="0"/>
                <a:ea typeface="Verdana" panose="020B0604030504040204" pitchFamily="34" charset="0"/>
              </a:rPr>
              <a:t>According to a lengthy, rigorous study involving hundreds of officers at the Louisville Metro (KY) PD, ICAT resulted in:</a:t>
            </a:r>
          </a:p>
        </p:txBody>
      </p:sp>
      <p:sp>
        <p:nvSpPr>
          <p:cNvPr id="19" name="Arrow: Down 18">
            <a:extLst>
              <a:ext uri="{FF2B5EF4-FFF2-40B4-BE49-F238E27FC236}">
                <a16:creationId xmlns:a16="http://schemas.microsoft.com/office/drawing/2014/main" id="{C5F16981-DA32-4EA1-B07B-7BB07EE4F88B}"/>
              </a:ext>
            </a:extLst>
          </p:cNvPr>
          <p:cNvSpPr>
            <a:spLocks noChangeAspect="1"/>
          </p:cNvSpPr>
          <p:nvPr/>
        </p:nvSpPr>
        <p:spPr>
          <a:xfrm>
            <a:off x="5525153" y="3344886"/>
            <a:ext cx="1447800" cy="2050515"/>
          </a:xfrm>
          <a:prstGeom prst="downArrow">
            <a:avLst>
              <a:gd name="adj1" fmla="val 50000"/>
              <a:gd name="adj2" fmla="val 49123"/>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B4F88316-A8F6-468F-B79C-07D6F4CF726A}"/>
              </a:ext>
            </a:extLst>
          </p:cNvPr>
          <p:cNvSpPr>
            <a:spLocks noChangeAspect="1"/>
          </p:cNvSpPr>
          <p:nvPr/>
        </p:nvSpPr>
        <p:spPr>
          <a:xfrm>
            <a:off x="9621702" y="3344886"/>
            <a:ext cx="1447800" cy="2050515"/>
          </a:xfrm>
          <a:prstGeom prst="downArrow">
            <a:avLst>
              <a:gd name="adj1" fmla="val 50000"/>
              <a:gd name="adj2" fmla="val 49123"/>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80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2" presetClass="entr" presetSubtype="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2" presetClass="entr" presetSubtype="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3" grpId="0"/>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149630"/>
            <a:ext cx="10820400" cy="914400"/>
          </a:xfrm>
        </p:spPr>
        <p:txBody>
          <a:bodyPr>
            <a:normAutofit/>
          </a:bodyPr>
          <a:lstStyle/>
          <a:p>
            <a:pPr algn="ctr"/>
            <a:r>
              <a:rPr lang="en-US" sz="6000" dirty="0">
                <a:solidFill>
                  <a:srgbClr val="FFD700"/>
                </a:solidFill>
                <a:latin typeface="Verdana" panose="020B0604030504040204" pitchFamily="34" charset="0"/>
                <a:ea typeface="Verdana" panose="020B0604030504040204" pitchFamily="34" charset="0"/>
              </a:rPr>
              <a:t>ICAT Research (II)</a:t>
            </a:r>
          </a:p>
        </p:txBody>
      </p:sp>
      <p:sp>
        <p:nvSpPr>
          <p:cNvPr id="17" name="TextBox 16">
            <a:extLst>
              <a:ext uri="{FF2B5EF4-FFF2-40B4-BE49-F238E27FC236}">
                <a16:creationId xmlns:a16="http://schemas.microsoft.com/office/drawing/2014/main" id="{962AFFB5-27A2-4C7A-8D73-8016EF47DEE3}"/>
              </a:ext>
            </a:extLst>
          </p:cNvPr>
          <p:cNvSpPr txBox="1"/>
          <p:nvPr/>
        </p:nvSpPr>
        <p:spPr>
          <a:xfrm>
            <a:off x="7179281" y="6488668"/>
            <a:ext cx="5012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Engel, Corsaro, Isaza, &amp; McManus (2020)</a:t>
            </a:r>
          </a:p>
        </p:txBody>
      </p:sp>
      <p:sp>
        <p:nvSpPr>
          <p:cNvPr id="14" name="TextBox 13">
            <a:extLst>
              <a:ext uri="{FF2B5EF4-FFF2-40B4-BE49-F238E27FC236}">
                <a16:creationId xmlns:a16="http://schemas.microsoft.com/office/drawing/2014/main" id="{355DFAB3-0F7A-4915-8F96-9249A12A674F}"/>
              </a:ext>
            </a:extLst>
          </p:cNvPr>
          <p:cNvSpPr txBox="1"/>
          <p:nvPr/>
        </p:nvSpPr>
        <p:spPr>
          <a:xfrm>
            <a:off x="685799" y="1807128"/>
            <a:ext cx="10890849"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Study results indicate that ICAT led to changes in officer behavior associated with and surrounding the use of force (e.g. injuries to officers and suspects). According to Dr. Robin Engel, this is the first study of a police de-escalation program to show changes in both officer attitudes and behavior.</a:t>
            </a:r>
          </a:p>
        </p:txBody>
      </p:sp>
    </p:spTree>
    <p:extLst>
      <p:ext uri="{BB962C8B-B14F-4D97-AF65-F5344CB8AC3E}">
        <p14:creationId xmlns:p14="http://schemas.microsoft.com/office/powerpoint/2010/main" val="979256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149630"/>
            <a:ext cx="10820400" cy="914400"/>
          </a:xfrm>
        </p:spPr>
        <p:txBody>
          <a:bodyPr>
            <a:normAutofit/>
          </a:bodyPr>
          <a:lstStyle/>
          <a:p>
            <a:pPr algn="ctr"/>
            <a:r>
              <a:rPr lang="en-US" sz="6000" dirty="0">
                <a:solidFill>
                  <a:srgbClr val="FFD700"/>
                </a:solidFill>
                <a:latin typeface="Verdana" panose="020B0604030504040204" pitchFamily="34" charset="0"/>
                <a:ea typeface="Verdana" panose="020B0604030504040204" pitchFamily="34" charset="0"/>
              </a:rPr>
              <a:t>ICAT Research (III)</a:t>
            </a:r>
          </a:p>
        </p:txBody>
      </p:sp>
      <p:sp>
        <p:nvSpPr>
          <p:cNvPr id="17" name="TextBox 16">
            <a:extLst>
              <a:ext uri="{FF2B5EF4-FFF2-40B4-BE49-F238E27FC236}">
                <a16:creationId xmlns:a16="http://schemas.microsoft.com/office/drawing/2014/main" id="{962AFFB5-27A2-4C7A-8D73-8016EF47DEE3}"/>
              </a:ext>
            </a:extLst>
          </p:cNvPr>
          <p:cNvSpPr txBox="1"/>
          <p:nvPr/>
        </p:nvSpPr>
        <p:spPr>
          <a:xfrm>
            <a:off x="7179281" y="6488668"/>
            <a:ext cx="5012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Engel, Corsaro, Isaza, &amp; McManus (2020)</a:t>
            </a:r>
          </a:p>
        </p:txBody>
      </p:sp>
      <p:sp>
        <p:nvSpPr>
          <p:cNvPr id="14" name="TextBox 13">
            <a:extLst>
              <a:ext uri="{FF2B5EF4-FFF2-40B4-BE49-F238E27FC236}">
                <a16:creationId xmlns:a16="http://schemas.microsoft.com/office/drawing/2014/main" id="{355DFAB3-0F7A-4915-8F96-9249A12A674F}"/>
              </a:ext>
            </a:extLst>
          </p:cNvPr>
          <p:cNvSpPr txBox="1"/>
          <p:nvPr/>
        </p:nvSpPr>
        <p:spPr>
          <a:xfrm>
            <a:off x="685800" y="2151728"/>
            <a:ext cx="1082040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“The research team is confident that the changes in uses of force – and the subsequent reductions in citizen and officer injuries – corresponded with the timing of the [ICAT] training across the various police divisions.”</a:t>
            </a:r>
          </a:p>
        </p:txBody>
      </p:sp>
    </p:spTree>
    <p:extLst>
      <p:ext uri="{BB962C8B-B14F-4D97-AF65-F5344CB8AC3E}">
        <p14:creationId xmlns:p14="http://schemas.microsoft.com/office/powerpoint/2010/main" val="1611061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5410200" cy="1371600"/>
          </a:xfrm>
        </p:spPr>
        <p:txBody>
          <a:bodyPr>
            <a:noAutofit/>
          </a:bodyPr>
          <a:lstStyle/>
          <a:p>
            <a:pPr>
              <a:spcBef>
                <a:spcPts val="1000"/>
              </a:spcBef>
            </a:pPr>
            <a:r>
              <a:rPr lang="en-US" sz="6000" dirty="0">
                <a:solidFill>
                  <a:srgbClr val="FFD700"/>
                </a:solidFill>
                <a:latin typeface="Verdana" panose="020B0604030504040204" pitchFamily="34" charset="0"/>
                <a:ea typeface="Verdana" panose="020B0604030504040204" pitchFamily="34" charset="0"/>
              </a:rPr>
              <a:t>Case Study</a:t>
            </a:r>
          </a:p>
        </p:txBody>
      </p:sp>
      <p:sp>
        <p:nvSpPr>
          <p:cNvPr id="9" name="Content Placeholder 2">
            <a:extLst>
              <a:ext uri="{FF2B5EF4-FFF2-40B4-BE49-F238E27FC236}">
                <a16:creationId xmlns:a16="http://schemas.microsoft.com/office/drawing/2014/main" id="{B51C7A57-F8DD-4D65-9FB4-EAF0349530D2}"/>
              </a:ext>
            </a:extLst>
          </p:cNvPr>
          <p:cNvSpPr>
            <a:spLocks noGrp="1"/>
          </p:cNvSpPr>
          <p:nvPr>
            <p:ph idx="1"/>
          </p:nvPr>
        </p:nvSpPr>
        <p:spPr>
          <a:xfrm>
            <a:off x="685800" y="1371600"/>
            <a:ext cx="5410199" cy="4800599"/>
          </a:xfrm>
        </p:spPr>
        <p:txBody>
          <a:bodyPr lIns="91440">
            <a:normAutofit/>
          </a:bodyPr>
          <a:lstStyle/>
          <a:p>
            <a:pPr>
              <a:buClr>
                <a:srgbClr val="FFD700"/>
              </a:buClr>
            </a:pPr>
            <a:r>
              <a:rPr lang="en-US" sz="3600" dirty="0">
                <a:solidFill>
                  <a:schemeClr val="bg1"/>
                </a:solidFill>
                <a:latin typeface="Verdana" panose="020B0604030504040204" pitchFamily="34" charset="0"/>
                <a:ea typeface="Verdana" panose="020B0604030504040204" pitchFamily="34" charset="0"/>
              </a:rPr>
              <a:t>March 2017: Baltimore, MD</a:t>
            </a:r>
          </a:p>
          <a:p>
            <a:pPr>
              <a:buClr>
                <a:srgbClr val="FFD700"/>
              </a:buClr>
            </a:pPr>
            <a:r>
              <a:rPr lang="en-US" sz="3600" dirty="0">
                <a:solidFill>
                  <a:schemeClr val="bg1"/>
                </a:solidFill>
                <a:latin typeface="Verdana" panose="020B0604030504040204" pitchFamily="34" charset="0"/>
                <a:ea typeface="Verdana" panose="020B0604030504040204" pitchFamily="34" charset="0"/>
              </a:rPr>
              <a:t>Children report that their mother is in crisis, in the home, armed with a knife</a:t>
            </a:r>
          </a:p>
        </p:txBody>
      </p:sp>
      <p:pic>
        <p:nvPicPr>
          <p:cNvPr id="3" name="Baltimore_Penny_FullBlurred">
            <a:hlinkClick r:id="" action="ppaction://media"/>
            <a:extLst>
              <a:ext uri="{FF2B5EF4-FFF2-40B4-BE49-F238E27FC236}">
                <a16:creationId xmlns:a16="http://schemas.microsoft.com/office/drawing/2014/main" id="{A0C754EE-6B8E-45B6-BF6B-ABB3043D99B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36"/>
          <a:stretch>
            <a:fillRect/>
          </a:stretch>
        </p:blipFill>
        <p:spPr>
          <a:xfrm>
            <a:off x="6079936" y="1371600"/>
            <a:ext cx="5435057" cy="3086100"/>
          </a:xfrm>
          <a:prstGeom prst="rect">
            <a:avLst/>
          </a:prstGeom>
        </p:spPr>
      </p:pic>
    </p:spTree>
    <p:extLst>
      <p:ext uri="{BB962C8B-B14F-4D97-AF65-F5344CB8AC3E}">
        <p14:creationId xmlns:p14="http://schemas.microsoft.com/office/powerpoint/2010/main" val="414803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41B8-06CF-4389-BB85-DB39EFCFD502}"/>
              </a:ext>
            </a:extLst>
          </p:cNvPr>
          <p:cNvSpPr>
            <a:spLocks noGrp="1"/>
          </p:cNvSpPr>
          <p:nvPr>
            <p:ph idx="1"/>
          </p:nvPr>
        </p:nvSpPr>
        <p:spPr>
          <a:xfrm>
            <a:off x="685800" y="1371600"/>
            <a:ext cx="10820400" cy="4800600"/>
          </a:xfrm>
        </p:spPr>
        <p:txBody>
          <a:bodyPr>
            <a:normAutofit/>
          </a:bodyPr>
          <a:lstStyle/>
          <a:p>
            <a:pPr marL="0" indent="0" algn="ctr">
              <a:spcBef>
                <a:spcPts val="0"/>
              </a:spcBef>
              <a:buClr>
                <a:srgbClr val="FFD700"/>
              </a:buClr>
              <a:buNone/>
            </a:pPr>
            <a:r>
              <a:rPr lang="en-US" sz="4800" dirty="0">
                <a:solidFill>
                  <a:schemeClr val="bg1"/>
                </a:solidFill>
                <a:latin typeface="Verdana" panose="020B0604030504040204" pitchFamily="34" charset="0"/>
                <a:ea typeface="Verdana" panose="020B0604030504040204" pitchFamily="34" charset="0"/>
              </a:rPr>
              <a:t>These encounters are not easy and pose many challenges.</a:t>
            </a:r>
          </a:p>
          <a:p>
            <a:pPr marL="0" indent="0" algn="ctr">
              <a:spcAft>
                <a:spcPts val="1000"/>
              </a:spcAft>
              <a:buClr>
                <a:srgbClr val="FFD700"/>
              </a:buClr>
              <a:buNone/>
            </a:pPr>
            <a:endParaRPr lang="en-US" sz="4800" dirty="0">
              <a:solidFill>
                <a:schemeClr val="bg1"/>
              </a:solidFill>
              <a:latin typeface="Verdana" panose="020B0604030504040204" pitchFamily="34" charset="0"/>
              <a:ea typeface="Verdana" panose="020B0604030504040204" pitchFamily="34" charset="0"/>
            </a:endParaRPr>
          </a:p>
          <a:p>
            <a:pPr marL="0" indent="0" algn="ctr">
              <a:spcAft>
                <a:spcPts val="1000"/>
              </a:spcAft>
              <a:buClr>
                <a:srgbClr val="FFD700"/>
              </a:buClr>
              <a:buNone/>
            </a:pPr>
            <a:r>
              <a:rPr lang="en-US" sz="4800" dirty="0">
                <a:solidFill>
                  <a:schemeClr val="bg1"/>
                </a:solidFill>
                <a:latin typeface="Verdana" panose="020B0604030504040204" pitchFamily="34" charset="0"/>
                <a:ea typeface="Verdana" panose="020B0604030504040204" pitchFamily="34" charset="0"/>
              </a:rPr>
              <a:t>Can we do things more effectively and more safely for </a:t>
            </a:r>
            <a:r>
              <a:rPr lang="en-US" sz="4800" dirty="0">
                <a:solidFill>
                  <a:srgbClr val="FFD700"/>
                </a:solidFill>
                <a:latin typeface="Verdana" panose="020B0604030504040204" pitchFamily="34" charset="0"/>
                <a:ea typeface="Verdana" panose="020B0604030504040204" pitchFamily="34" charset="0"/>
              </a:rPr>
              <a:t>everyone</a:t>
            </a:r>
            <a:r>
              <a:rPr lang="en-US" sz="4800" dirty="0">
                <a:solidFill>
                  <a:schemeClr val="bg1"/>
                </a:solidFill>
                <a:latin typeface="Verdana" panose="020B0604030504040204" pitchFamily="34" charset="0"/>
                <a:ea typeface="Verdana" panose="020B0604030504040204" pitchFamily="34" charset="0"/>
              </a:rPr>
              <a:t>?</a:t>
            </a:r>
            <a:endParaRPr lang="en-US" sz="4000" dirty="0">
              <a:solidFill>
                <a:schemeClr val="bg1"/>
              </a:solidFill>
              <a:latin typeface="Verdana" panose="020B0604030504040204" pitchFamily="34" charset="0"/>
              <a:ea typeface="Verdana" panose="020B0604030504040204" pitchFamily="34" charset="0"/>
            </a:endParaRPr>
          </a:p>
          <a:p>
            <a:pPr lvl="1">
              <a:spcAft>
                <a:spcPts val="1000"/>
              </a:spcAft>
              <a:buClr>
                <a:srgbClr val="FFD700"/>
              </a:buClr>
            </a:pPr>
            <a:endParaRPr lang="en-US" sz="3200" dirty="0">
              <a:solidFill>
                <a:schemeClr val="bg1"/>
              </a:solidFill>
              <a:latin typeface="Verdana" panose="020B0604030504040204" pitchFamily="34" charset="0"/>
              <a:ea typeface="Verdana" panose="020B0604030504040204" pitchFamily="34" charset="0"/>
            </a:endParaRPr>
          </a:p>
        </p:txBody>
      </p:sp>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Autofit/>
          </a:bodyPr>
          <a:lstStyle/>
          <a:p>
            <a:pPr algn="ctr"/>
            <a:r>
              <a:rPr lang="en-US" sz="6000" dirty="0">
                <a:solidFill>
                  <a:srgbClr val="FFD700"/>
                </a:solidFill>
                <a:latin typeface="Verdana" panose="020B0604030504040204" pitchFamily="34" charset="0"/>
                <a:ea typeface="Verdana" panose="020B0604030504040204" pitchFamily="34" charset="0"/>
              </a:rPr>
              <a:t>Consider:</a:t>
            </a:r>
          </a:p>
        </p:txBody>
      </p:sp>
    </p:spTree>
    <p:extLst>
      <p:ext uri="{BB962C8B-B14F-4D97-AF65-F5344CB8AC3E}">
        <p14:creationId xmlns:p14="http://schemas.microsoft.com/office/powerpoint/2010/main" val="183472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41B8-06CF-4389-BB85-DB39EFCFD502}"/>
              </a:ext>
            </a:extLst>
          </p:cNvPr>
          <p:cNvSpPr>
            <a:spLocks noGrp="1"/>
          </p:cNvSpPr>
          <p:nvPr>
            <p:ph idx="1"/>
          </p:nvPr>
        </p:nvSpPr>
        <p:spPr>
          <a:xfrm>
            <a:off x="685800" y="1207422"/>
            <a:ext cx="10820400" cy="5076999"/>
          </a:xfrm>
        </p:spPr>
        <p:txBody>
          <a:bodyPr vert="horz" lIns="91440" tIns="45720" rIns="91440" bIns="45720" rtlCol="0" anchor="t">
            <a:noAutofit/>
          </a:bodyPr>
          <a:lstStyle/>
          <a:p>
            <a:pPr>
              <a:spcBef>
                <a:spcPts val="600"/>
              </a:spcBef>
              <a:spcAft>
                <a:spcPts val="600"/>
              </a:spcAft>
              <a:buClr>
                <a:srgbClr val="FFD700"/>
              </a:buClr>
            </a:pPr>
            <a:r>
              <a:rPr lang="en-US" sz="2600" dirty="0">
                <a:solidFill>
                  <a:schemeClr val="bg1"/>
                </a:solidFill>
                <a:latin typeface="Verdana"/>
                <a:ea typeface="Verdana"/>
              </a:rPr>
              <a:t>“We already do this” (CIT)</a:t>
            </a:r>
            <a:endParaRPr lang="en-US" sz="2600" dirty="0">
              <a:ea typeface="+mn-lt"/>
              <a:cs typeface="+mn-lt"/>
            </a:endParaRPr>
          </a:p>
          <a:p>
            <a:pPr>
              <a:spcBef>
                <a:spcPts val="600"/>
              </a:spcBef>
              <a:spcAft>
                <a:spcPts val="600"/>
              </a:spcAft>
              <a:buClr>
                <a:srgbClr val="FFD700"/>
              </a:buClr>
            </a:pPr>
            <a:r>
              <a:rPr lang="en-US" sz="2600" dirty="0">
                <a:solidFill>
                  <a:schemeClr val="bg1"/>
                </a:solidFill>
                <a:latin typeface="Verdana"/>
                <a:ea typeface="Verdana"/>
              </a:rPr>
              <a:t>Use of force continuum vs proportionality</a:t>
            </a:r>
            <a:endParaRPr lang="en-US" sz="2600" dirty="0"/>
          </a:p>
          <a:p>
            <a:pPr>
              <a:spcBef>
                <a:spcPts val="600"/>
              </a:spcBef>
              <a:spcAft>
                <a:spcPts val="600"/>
              </a:spcAft>
              <a:buClr>
                <a:srgbClr val="FFD700"/>
              </a:buClr>
            </a:pPr>
            <a:r>
              <a:rPr lang="en-US" sz="2600" dirty="0">
                <a:solidFill>
                  <a:schemeClr val="bg1"/>
                </a:solidFill>
                <a:latin typeface="Verdana" panose="020B0604030504040204" pitchFamily="34" charset="0"/>
                <a:ea typeface="Verdana" panose="020B0604030504040204" pitchFamily="34" charset="0"/>
              </a:rPr>
              <a:t>“21-foot rule” vs. reactionary gap</a:t>
            </a:r>
            <a:endParaRPr lang="en-US" sz="2600" dirty="0">
              <a:solidFill>
                <a:schemeClr val="bg1"/>
              </a:solidFill>
              <a:latin typeface="Verdana"/>
              <a:ea typeface="Verdana"/>
            </a:endParaRPr>
          </a:p>
          <a:p>
            <a:pPr>
              <a:spcBef>
                <a:spcPts val="600"/>
              </a:spcBef>
              <a:spcAft>
                <a:spcPts val="600"/>
              </a:spcAft>
              <a:buClr>
                <a:srgbClr val="FFD700"/>
              </a:buClr>
            </a:pPr>
            <a:r>
              <a:rPr lang="en-US" sz="2600" dirty="0">
                <a:solidFill>
                  <a:schemeClr val="bg1"/>
                </a:solidFill>
                <a:latin typeface="Verdana"/>
                <a:ea typeface="Verdana"/>
              </a:rPr>
              <a:t>“We don’t have all day”</a:t>
            </a:r>
            <a:endParaRPr lang="en-US" sz="2600" dirty="0">
              <a:solidFill>
                <a:schemeClr val="bg1"/>
              </a:solidFill>
            </a:endParaRPr>
          </a:p>
          <a:p>
            <a:pPr>
              <a:spcBef>
                <a:spcPts val="600"/>
              </a:spcBef>
              <a:spcAft>
                <a:spcPts val="600"/>
              </a:spcAft>
              <a:buClr>
                <a:srgbClr val="FFD700"/>
              </a:buClr>
            </a:pPr>
            <a:r>
              <a:rPr lang="en-US" sz="2600" dirty="0">
                <a:solidFill>
                  <a:schemeClr val="bg1"/>
                </a:solidFill>
                <a:latin typeface="Verdana" panose="020B0604030504040204" pitchFamily="34" charset="0"/>
                <a:ea typeface="Verdana" panose="020B0604030504040204" pitchFamily="34" charset="0"/>
              </a:rPr>
              <a:t>Retreating vs. tactical repositioning</a:t>
            </a:r>
          </a:p>
          <a:p>
            <a:pPr>
              <a:spcBef>
                <a:spcPts val="600"/>
              </a:spcBef>
              <a:spcAft>
                <a:spcPts val="600"/>
              </a:spcAft>
              <a:buClr>
                <a:srgbClr val="FFD700"/>
              </a:buClr>
            </a:pPr>
            <a:r>
              <a:rPr lang="en-US" sz="2600" dirty="0">
                <a:solidFill>
                  <a:schemeClr val="bg1"/>
                </a:solidFill>
                <a:latin typeface="Verdana" panose="020B0604030504040204" pitchFamily="34" charset="0"/>
                <a:ea typeface="Verdana" panose="020B0604030504040204" pitchFamily="34" charset="0"/>
              </a:rPr>
              <a:t>Not having a Plan B</a:t>
            </a:r>
          </a:p>
          <a:p>
            <a:pPr>
              <a:spcBef>
                <a:spcPts val="600"/>
              </a:spcBef>
              <a:spcAft>
                <a:spcPts val="600"/>
              </a:spcAft>
              <a:buClr>
                <a:srgbClr val="FFD700"/>
              </a:buClr>
            </a:pPr>
            <a:r>
              <a:rPr lang="en-US" sz="2600" dirty="0">
                <a:solidFill>
                  <a:schemeClr val="bg1"/>
                </a:solidFill>
                <a:latin typeface="Verdana" panose="020B0604030504040204" pitchFamily="34" charset="0"/>
                <a:ea typeface="Verdana" panose="020B0604030504040204" pitchFamily="34" charset="0"/>
              </a:rPr>
              <a:t>Drawing a line in the sand</a:t>
            </a:r>
          </a:p>
          <a:p>
            <a:pPr>
              <a:spcBef>
                <a:spcPts val="600"/>
              </a:spcBef>
              <a:spcAft>
                <a:spcPts val="600"/>
              </a:spcAft>
              <a:buClr>
                <a:srgbClr val="FFD700"/>
              </a:buClr>
            </a:pPr>
            <a:r>
              <a:rPr lang="en-US" sz="2600" dirty="0">
                <a:solidFill>
                  <a:schemeClr val="bg1"/>
                </a:solidFill>
                <a:latin typeface="Verdana"/>
                <a:ea typeface="Verdana"/>
              </a:rPr>
              <a:t>Not taking action is a “failure to act”</a:t>
            </a:r>
          </a:p>
          <a:p>
            <a:pPr>
              <a:spcBef>
                <a:spcPts val="600"/>
              </a:spcBef>
              <a:spcAft>
                <a:spcPts val="600"/>
              </a:spcAft>
              <a:buClr>
                <a:srgbClr val="FFD700"/>
              </a:buClr>
              <a:tabLst>
                <a:tab pos="6516688" algn="l"/>
              </a:tabLst>
            </a:pPr>
            <a:r>
              <a:rPr lang="en-US" sz="2600" dirty="0">
                <a:solidFill>
                  <a:schemeClr val="bg1"/>
                </a:solidFill>
                <a:latin typeface="Verdana" panose="020B0604030504040204" pitchFamily="34" charset="0"/>
                <a:ea typeface="Verdana" panose="020B0604030504040204" pitchFamily="34" charset="0"/>
              </a:rPr>
              <a:t>“The most important thing is that </a:t>
            </a:r>
            <a:r>
              <a:rPr lang="en-US" sz="2600" i="1" u="sng" dirty="0">
                <a:solidFill>
                  <a:srgbClr val="FFD700"/>
                </a:solidFill>
                <a:latin typeface="Verdana" panose="020B0604030504040204" pitchFamily="34" charset="0"/>
                <a:ea typeface="Verdana" panose="020B0604030504040204" pitchFamily="34" charset="0"/>
              </a:rPr>
              <a:t>I</a:t>
            </a:r>
            <a:r>
              <a:rPr lang="en-US" sz="2600" i="1" dirty="0">
                <a:solidFill>
                  <a:schemeClr val="bg1"/>
                </a:solidFill>
                <a:latin typeface="Verdana" panose="020B0604030504040204" pitchFamily="34" charset="0"/>
                <a:ea typeface="Verdana" panose="020B0604030504040204" pitchFamily="34" charset="0"/>
              </a:rPr>
              <a:t> </a:t>
            </a:r>
            <a:r>
              <a:rPr lang="en-US" sz="2600" dirty="0">
                <a:solidFill>
                  <a:schemeClr val="bg1"/>
                </a:solidFill>
                <a:latin typeface="Verdana" panose="020B0604030504040204" pitchFamily="34" charset="0"/>
                <a:ea typeface="Verdana" panose="020B0604030504040204" pitchFamily="34" charset="0"/>
              </a:rPr>
              <a:t>go home safely” vs. “The most important thing is that </a:t>
            </a:r>
            <a:r>
              <a:rPr lang="en-US" sz="2600" i="1" u="sng" dirty="0">
                <a:solidFill>
                  <a:srgbClr val="FFD700"/>
                </a:solidFill>
                <a:latin typeface="Verdana" panose="020B0604030504040204" pitchFamily="34" charset="0"/>
                <a:ea typeface="Verdana" panose="020B0604030504040204" pitchFamily="34" charset="0"/>
              </a:rPr>
              <a:t>we all</a:t>
            </a:r>
            <a:r>
              <a:rPr lang="en-US" sz="2600" dirty="0">
                <a:solidFill>
                  <a:srgbClr val="FFD700"/>
                </a:solidFill>
                <a:latin typeface="Verdana" panose="020B0604030504040204" pitchFamily="34" charset="0"/>
                <a:ea typeface="Verdana" panose="020B0604030504040204" pitchFamily="34" charset="0"/>
              </a:rPr>
              <a:t> </a:t>
            </a:r>
            <a:r>
              <a:rPr lang="en-US" sz="2600" dirty="0">
                <a:solidFill>
                  <a:schemeClr val="bg1"/>
                </a:solidFill>
                <a:latin typeface="Verdana" panose="020B0604030504040204" pitchFamily="34" charset="0"/>
                <a:ea typeface="Verdana" panose="020B0604030504040204" pitchFamily="34" charset="0"/>
              </a:rPr>
              <a:t>go home safely.”</a:t>
            </a:r>
          </a:p>
          <a:p>
            <a:pPr>
              <a:spcBef>
                <a:spcPts val="600"/>
              </a:spcBef>
              <a:spcAft>
                <a:spcPts val="600"/>
              </a:spcAft>
              <a:buClr>
                <a:srgbClr val="FFD700"/>
              </a:buClr>
            </a:pPr>
            <a:r>
              <a:rPr lang="en-US" sz="2600" dirty="0">
                <a:solidFill>
                  <a:schemeClr val="bg1"/>
                </a:solidFill>
                <a:latin typeface="Verdana" panose="020B0604030504040204" pitchFamily="34" charset="0"/>
                <a:ea typeface="Verdana" panose="020B0604030504040204" pitchFamily="34" charset="0"/>
              </a:rPr>
              <a:t>Winning at all costs?</a:t>
            </a:r>
          </a:p>
          <a:p>
            <a:pPr>
              <a:spcBef>
                <a:spcPts val="600"/>
              </a:spcBef>
              <a:spcAft>
                <a:spcPts val="600"/>
              </a:spcAft>
              <a:buClr>
                <a:srgbClr val="FFD700"/>
              </a:buClr>
            </a:pPr>
            <a:endParaRPr lang="en-US" sz="2600" dirty="0">
              <a:solidFill>
                <a:schemeClr val="bg1"/>
              </a:solidFill>
              <a:latin typeface="Verdana" panose="020B0604030504040204" pitchFamily="34" charset="0"/>
              <a:ea typeface="Verdana" panose="020B0604030504040204" pitchFamily="34" charset="0"/>
            </a:endParaRPr>
          </a:p>
        </p:txBody>
      </p:sp>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Autofit/>
          </a:bodyPr>
          <a:lstStyle/>
          <a:p>
            <a:pPr algn="ctr"/>
            <a:r>
              <a:rPr lang="en-US" sz="4800" dirty="0">
                <a:solidFill>
                  <a:srgbClr val="FFD700"/>
                </a:solidFill>
                <a:latin typeface="Verdana" panose="020B0604030504040204" pitchFamily="34" charset="0"/>
                <a:ea typeface="Verdana" panose="020B0604030504040204" pitchFamily="34" charset="0"/>
              </a:rPr>
              <a:t>Challenging Conventional Thinking</a:t>
            </a:r>
          </a:p>
        </p:txBody>
      </p:sp>
    </p:spTree>
    <p:extLst>
      <p:ext uri="{BB962C8B-B14F-4D97-AF65-F5344CB8AC3E}">
        <p14:creationId xmlns:p14="http://schemas.microsoft.com/office/powerpoint/2010/main" val="143376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41B8-06CF-4389-BB85-DB39EFCFD502}"/>
              </a:ext>
            </a:extLst>
          </p:cNvPr>
          <p:cNvSpPr>
            <a:spLocks noGrp="1"/>
          </p:cNvSpPr>
          <p:nvPr>
            <p:ph idx="1"/>
          </p:nvPr>
        </p:nvSpPr>
        <p:spPr>
          <a:xfrm>
            <a:off x="685800" y="1274885"/>
            <a:ext cx="10209361" cy="4800601"/>
          </a:xfrm>
        </p:spPr>
        <p:txBody>
          <a:bodyPr>
            <a:noAutofit/>
          </a:bodyPr>
          <a:lstStyle/>
          <a:p>
            <a:pPr>
              <a:spcAft>
                <a:spcPts val="300"/>
              </a:spcAft>
              <a:buClr>
                <a:srgbClr val="FFD700"/>
              </a:buClr>
            </a:pPr>
            <a:r>
              <a:rPr lang="en-US" sz="2600" dirty="0">
                <a:solidFill>
                  <a:schemeClr val="bg1"/>
                </a:solidFill>
                <a:latin typeface="Verdana" panose="020B0604030504040204" pitchFamily="34" charset="0"/>
                <a:ea typeface="Verdana" panose="020B0604030504040204" pitchFamily="34" charset="0"/>
              </a:rPr>
              <a:t>Skills you already use and depend on:</a:t>
            </a:r>
          </a:p>
          <a:p>
            <a:pPr lvl="1">
              <a:spcAft>
                <a:spcPts val="300"/>
              </a:spcAft>
              <a:buClr>
                <a:srgbClr val="FFD700"/>
              </a:buClr>
            </a:pPr>
            <a:r>
              <a:rPr lang="en-US" sz="2600" dirty="0">
                <a:solidFill>
                  <a:schemeClr val="bg1"/>
                </a:solidFill>
                <a:latin typeface="Verdana" panose="020B0604030504040204" pitchFamily="34" charset="0"/>
                <a:ea typeface="Verdana" panose="020B0604030504040204" pitchFamily="34" charset="0"/>
              </a:rPr>
              <a:t>Critical decision-making</a:t>
            </a:r>
          </a:p>
          <a:p>
            <a:pPr lvl="1">
              <a:spcAft>
                <a:spcPts val="300"/>
              </a:spcAft>
              <a:buClr>
                <a:srgbClr val="FFD700"/>
              </a:buClr>
            </a:pPr>
            <a:r>
              <a:rPr lang="en-US" sz="2600" dirty="0">
                <a:solidFill>
                  <a:schemeClr val="bg1"/>
                </a:solidFill>
                <a:latin typeface="Verdana" panose="020B0604030504040204" pitchFamily="34" charset="0"/>
                <a:ea typeface="Verdana" panose="020B0604030504040204" pitchFamily="34" charset="0"/>
              </a:rPr>
              <a:t>Crisis recognition</a:t>
            </a:r>
          </a:p>
          <a:p>
            <a:pPr lvl="1">
              <a:spcAft>
                <a:spcPts val="300"/>
              </a:spcAft>
              <a:buClr>
                <a:srgbClr val="FFD700"/>
              </a:buClr>
            </a:pPr>
            <a:r>
              <a:rPr lang="en-US" sz="2600" dirty="0">
                <a:solidFill>
                  <a:schemeClr val="bg1"/>
                </a:solidFill>
                <a:latin typeface="Verdana" panose="020B0604030504040204" pitchFamily="34" charset="0"/>
                <a:ea typeface="Verdana" panose="020B0604030504040204" pitchFamily="34" charset="0"/>
              </a:rPr>
              <a:t>Tactical communications</a:t>
            </a:r>
          </a:p>
          <a:p>
            <a:pPr lvl="1">
              <a:spcAft>
                <a:spcPts val="300"/>
              </a:spcAft>
              <a:buClr>
                <a:srgbClr val="FFD700"/>
              </a:buClr>
            </a:pPr>
            <a:r>
              <a:rPr lang="en-US" sz="2600" dirty="0">
                <a:solidFill>
                  <a:schemeClr val="bg1"/>
                </a:solidFill>
                <a:latin typeface="Verdana" panose="020B0604030504040204" pitchFamily="34" charset="0"/>
                <a:ea typeface="Verdana" panose="020B0604030504040204" pitchFamily="34" charset="0"/>
              </a:rPr>
              <a:t>Suicide by cop</a:t>
            </a:r>
          </a:p>
          <a:p>
            <a:pPr lvl="1">
              <a:spcAft>
                <a:spcPts val="300"/>
              </a:spcAft>
              <a:buClr>
                <a:srgbClr val="FFD700"/>
              </a:buClr>
            </a:pPr>
            <a:r>
              <a:rPr lang="en-US" sz="2600" dirty="0">
                <a:solidFill>
                  <a:schemeClr val="bg1"/>
                </a:solidFill>
                <a:latin typeface="Verdana" panose="020B0604030504040204" pitchFamily="34" charset="0"/>
                <a:ea typeface="Verdana" panose="020B0604030504040204" pitchFamily="34" charset="0"/>
              </a:rPr>
              <a:t>Operational tactics</a:t>
            </a:r>
          </a:p>
          <a:p>
            <a:pPr lvl="1">
              <a:spcAft>
                <a:spcPts val="300"/>
              </a:spcAft>
              <a:buClr>
                <a:srgbClr val="FFD700"/>
              </a:buClr>
            </a:pPr>
            <a:r>
              <a:rPr lang="en-US" sz="2600" dirty="0">
                <a:solidFill>
                  <a:schemeClr val="bg1"/>
                </a:solidFill>
                <a:latin typeface="Verdana" panose="020B0604030504040204" pitchFamily="34" charset="0"/>
                <a:ea typeface="Verdana" panose="020B0604030504040204" pitchFamily="34" charset="0"/>
              </a:rPr>
              <a:t>Stepping up and stepping in</a:t>
            </a:r>
          </a:p>
          <a:p>
            <a:pPr lvl="1">
              <a:spcAft>
                <a:spcPts val="300"/>
              </a:spcAft>
              <a:buClr>
                <a:srgbClr val="FFD700"/>
              </a:buClr>
            </a:pPr>
            <a:r>
              <a:rPr lang="en-US" sz="2600" dirty="0">
                <a:solidFill>
                  <a:schemeClr val="bg1"/>
                </a:solidFill>
                <a:latin typeface="Verdana" panose="020B0604030504040204" pitchFamily="34" charset="0"/>
                <a:ea typeface="Verdana" panose="020B0604030504040204" pitchFamily="34" charset="0"/>
              </a:rPr>
              <a:t>Scenario-based training (with emphasis on teamwork)</a:t>
            </a:r>
          </a:p>
          <a:p>
            <a:pPr>
              <a:spcAft>
                <a:spcPts val="300"/>
              </a:spcAft>
              <a:buClr>
                <a:srgbClr val="FFD700"/>
              </a:buClr>
            </a:pPr>
            <a:r>
              <a:rPr lang="en-US" sz="2600" dirty="0">
                <a:solidFill>
                  <a:schemeClr val="bg1"/>
                </a:solidFill>
                <a:latin typeface="Verdana" panose="020B0604030504040204" pitchFamily="34" charset="0"/>
                <a:ea typeface="Verdana" panose="020B0604030504040204" pitchFamily="34" charset="0"/>
              </a:rPr>
              <a:t>ICAT integrates those skills - applied to </a:t>
            </a:r>
            <a:r>
              <a:rPr lang="en-US" sz="2600" dirty="0">
                <a:solidFill>
                  <a:srgbClr val="FFD700"/>
                </a:solidFill>
                <a:latin typeface="Verdana" panose="020B0604030504040204" pitchFamily="34" charset="0"/>
                <a:ea typeface="Verdana" panose="020B0604030504040204" pitchFamily="34" charset="0"/>
              </a:rPr>
              <a:t>non-firearm</a:t>
            </a:r>
            <a:r>
              <a:rPr lang="en-US" sz="2600" dirty="0">
                <a:solidFill>
                  <a:schemeClr val="bg1"/>
                </a:solidFill>
                <a:latin typeface="Verdana" panose="020B0604030504040204" pitchFamily="34" charset="0"/>
                <a:ea typeface="Verdana" panose="020B0604030504040204" pitchFamily="34" charset="0"/>
              </a:rPr>
              <a:t> critical incidents</a:t>
            </a:r>
          </a:p>
          <a:p>
            <a:pPr>
              <a:spcAft>
                <a:spcPts val="300"/>
              </a:spcAft>
              <a:buClr>
                <a:srgbClr val="FFD700"/>
              </a:buClr>
            </a:pPr>
            <a:r>
              <a:rPr lang="en-US" sz="2600" dirty="0">
                <a:solidFill>
                  <a:schemeClr val="bg1"/>
                </a:solidFill>
                <a:latin typeface="Verdana" panose="020B0604030504040204" pitchFamily="34" charset="0"/>
                <a:ea typeface="Verdana" panose="020B0604030504040204" pitchFamily="34" charset="0"/>
              </a:rPr>
              <a:t>Focus on persons in crisis, “suicide by cop” situations</a:t>
            </a:r>
          </a:p>
        </p:txBody>
      </p:sp>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Autofit/>
          </a:bodyPr>
          <a:lstStyle/>
          <a:p>
            <a:pPr algn="ctr"/>
            <a:r>
              <a:rPr lang="en-US" sz="6000" dirty="0">
                <a:solidFill>
                  <a:srgbClr val="FFD700"/>
                </a:solidFill>
                <a:latin typeface="Verdana" panose="020B0604030504040204" pitchFamily="34" charset="0"/>
                <a:ea typeface="Verdana" panose="020B0604030504040204" pitchFamily="34" charset="0"/>
              </a:rPr>
              <a:t>This training covers:</a:t>
            </a:r>
          </a:p>
        </p:txBody>
      </p:sp>
    </p:spTree>
    <p:extLst>
      <p:ext uri="{BB962C8B-B14F-4D97-AF65-F5344CB8AC3E}">
        <p14:creationId xmlns:p14="http://schemas.microsoft.com/office/powerpoint/2010/main" val="424185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41B8-06CF-4389-BB85-DB39EFCFD502}"/>
              </a:ext>
            </a:extLst>
          </p:cNvPr>
          <p:cNvSpPr>
            <a:spLocks noGrp="1"/>
          </p:cNvSpPr>
          <p:nvPr>
            <p:ph idx="1"/>
          </p:nvPr>
        </p:nvSpPr>
        <p:spPr>
          <a:xfrm>
            <a:off x="685801" y="1371600"/>
            <a:ext cx="10820400" cy="4800600"/>
          </a:xfrm>
        </p:spPr>
        <p:txBody>
          <a:bodyPr>
            <a:normAutofit lnSpcReduction="10000"/>
          </a:bodyPr>
          <a:lstStyle/>
          <a:p>
            <a:pPr>
              <a:lnSpc>
                <a:spcPct val="100000"/>
              </a:lnSpc>
              <a:spcAft>
                <a:spcPts val="1000"/>
              </a:spcAft>
              <a:buClr>
                <a:srgbClr val="FFD700"/>
              </a:buClr>
            </a:pPr>
            <a:r>
              <a:rPr lang="en-US" sz="3400" dirty="0">
                <a:solidFill>
                  <a:schemeClr val="bg1"/>
                </a:solidFill>
                <a:latin typeface="Verdana" panose="020B0604030504040204" pitchFamily="34" charset="0"/>
                <a:ea typeface="Verdana" panose="020B0604030504040204" pitchFamily="34" charset="0"/>
              </a:rPr>
              <a:t>Telling officers to walk away from or ignore danger</a:t>
            </a:r>
          </a:p>
          <a:p>
            <a:pPr>
              <a:lnSpc>
                <a:spcPct val="100000"/>
              </a:lnSpc>
              <a:spcAft>
                <a:spcPts val="1000"/>
              </a:spcAft>
              <a:buClr>
                <a:srgbClr val="FFD700"/>
              </a:buClr>
            </a:pPr>
            <a:r>
              <a:rPr lang="en-US" sz="3400" dirty="0">
                <a:solidFill>
                  <a:schemeClr val="bg1"/>
                </a:solidFill>
                <a:latin typeface="Verdana" panose="020B0604030504040204" pitchFamily="34" charset="0"/>
                <a:ea typeface="Verdana" panose="020B0604030504040204" pitchFamily="34" charset="0"/>
              </a:rPr>
              <a:t>Trying to put you in an unwinnable situation</a:t>
            </a:r>
          </a:p>
          <a:p>
            <a:pPr>
              <a:lnSpc>
                <a:spcPct val="100000"/>
              </a:lnSpc>
              <a:spcAft>
                <a:spcPts val="1000"/>
              </a:spcAft>
              <a:buClr>
                <a:srgbClr val="FFD700"/>
              </a:buClr>
            </a:pPr>
            <a:r>
              <a:rPr lang="en-US" sz="3400" dirty="0">
                <a:solidFill>
                  <a:schemeClr val="bg1"/>
                </a:solidFill>
                <a:latin typeface="Verdana" panose="020B0604030504040204" pitchFamily="34" charset="0"/>
                <a:ea typeface="Verdana" panose="020B0604030504040204" pitchFamily="34" charset="0"/>
              </a:rPr>
              <a:t>Telling officers they can’t use force – including lethal force – when appropriate</a:t>
            </a:r>
          </a:p>
          <a:p>
            <a:pPr>
              <a:lnSpc>
                <a:spcPct val="100000"/>
              </a:lnSpc>
              <a:spcAft>
                <a:spcPts val="1000"/>
              </a:spcAft>
              <a:buClr>
                <a:srgbClr val="FFD700"/>
              </a:buClr>
            </a:pPr>
            <a:r>
              <a:rPr lang="en-US" sz="3400" dirty="0">
                <a:solidFill>
                  <a:schemeClr val="bg1"/>
                </a:solidFill>
                <a:latin typeface="Verdana" panose="020B0604030504040204" pitchFamily="34" charset="0"/>
                <a:ea typeface="Verdana" panose="020B0604030504040204" pitchFamily="34" charset="0"/>
              </a:rPr>
              <a:t>Limiting options for officers </a:t>
            </a:r>
            <a:r>
              <a:rPr lang="en-US" sz="3400" i="1" dirty="0">
                <a:solidFill>
                  <a:schemeClr val="bg1"/>
                </a:solidFill>
                <a:latin typeface="Verdana" panose="020B0604030504040204" pitchFamily="34" charset="0"/>
                <a:ea typeface="Verdana" panose="020B0604030504040204" pitchFamily="34" charset="0"/>
              </a:rPr>
              <a:t>(ICAT is actually about </a:t>
            </a:r>
            <a:r>
              <a:rPr lang="en-US" sz="3400" i="1" u="sng" dirty="0">
                <a:solidFill>
                  <a:srgbClr val="FFD700"/>
                </a:solidFill>
                <a:latin typeface="Verdana" panose="020B0604030504040204" pitchFamily="34" charset="0"/>
                <a:ea typeface="Verdana" panose="020B0604030504040204" pitchFamily="34" charset="0"/>
              </a:rPr>
              <a:t>increasing</a:t>
            </a:r>
            <a:r>
              <a:rPr lang="en-US" sz="3400" i="1" dirty="0">
                <a:solidFill>
                  <a:schemeClr val="bg1"/>
                </a:solidFill>
                <a:latin typeface="Verdana" panose="020B0604030504040204" pitchFamily="34" charset="0"/>
                <a:ea typeface="Verdana" panose="020B0604030504040204" pitchFamily="34" charset="0"/>
              </a:rPr>
              <a:t> options, which enhances safety)</a:t>
            </a:r>
          </a:p>
        </p:txBody>
      </p:sp>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Autofit/>
          </a:bodyPr>
          <a:lstStyle/>
          <a:p>
            <a:pPr algn="ctr"/>
            <a:r>
              <a:rPr lang="en-US" sz="5200" dirty="0">
                <a:solidFill>
                  <a:srgbClr val="FFD700"/>
                </a:solidFill>
                <a:latin typeface="Verdana" panose="020B0604030504040204" pitchFamily="34" charset="0"/>
                <a:ea typeface="Verdana" panose="020B0604030504040204" pitchFamily="34" charset="0"/>
              </a:rPr>
              <a:t>This training is </a:t>
            </a:r>
            <a:r>
              <a:rPr lang="en-US" sz="5200" b="1" u="sng" dirty="0">
                <a:solidFill>
                  <a:srgbClr val="FFD700"/>
                </a:solidFill>
                <a:latin typeface="Verdana" panose="020B0604030504040204" pitchFamily="34" charset="0"/>
                <a:ea typeface="Verdana" panose="020B0604030504040204" pitchFamily="34" charset="0"/>
              </a:rPr>
              <a:t>NOT</a:t>
            </a:r>
            <a:r>
              <a:rPr lang="en-US" sz="5200" dirty="0">
                <a:solidFill>
                  <a:srgbClr val="FFD700"/>
                </a:solidFill>
                <a:latin typeface="Verdana" panose="020B0604030504040204" pitchFamily="34" charset="0"/>
                <a:ea typeface="Verdana" panose="020B0604030504040204" pitchFamily="34" charset="0"/>
              </a:rPr>
              <a:t>:</a:t>
            </a:r>
            <a:endParaRPr lang="en-US" sz="5200" u="sng" dirty="0">
              <a:solidFill>
                <a:srgbClr val="FFD7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881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41B8-06CF-4389-BB85-DB39EFCFD502}"/>
              </a:ext>
            </a:extLst>
          </p:cNvPr>
          <p:cNvSpPr>
            <a:spLocks noGrp="1"/>
          </p:cNvSpPr>
          <p:nvPr>
            <p:ph idx="1"/>
          </p:nvPr>
        </p:nvSpPr>
        <p:spPr>
          <a:xfrm>
            <a:off x="685801" y="1371600"/>
            <a:ext cx="10820400" cy="4800600"/>
          </a:xfrm>
        </p:spPr>
        <p:txBody>
          <a:bodyPr>
            <a:normAutofit/>
          </a:bodyPr>
          <a:lstStyle/>
          <a:p>
            <a:pPr>
              <a:spcAft>
                <a:spcPts val="1000"/>
              </a:spcAft>
              <a:buClr>
                <a:srgbClr val="FFD700"/>
              </a:buClr>
            </a:pPr>
            <a:r>
              <a:rPr lang="en-US" sz="4400" dirty="0">
                <a:solidFill>
                  <a:schemeClr val="bg1"/>
                </a:solidFill>
                <a:latin typeface="Verdana" panose="020B0604030504040204" pitchFamily="34" charset="0"/>
                <a:ea typeface="Verdana" panose="020B0604030504040204" pitchFamily="34" charset="0"/>
              </a:rPr>
              <a:t>Patrol response</a:t>
            </a:r>
          </a:p>
          <a:p>
            <a:pPr>
              <a:spcAft>
                <a:spcPts val="1000"/>
              </a:spcAft>
              <a:buClr>
                <a:srgbClr val="FFD700"/>
              </a:buClr>
            </a:pPr>
            <a:r>
              <a:rPr lang="en-US" sz="4400" dirty="0">
                <a:solidFill>
                  <a:schemeClr val="bg1"/>
                </a:solidFill>
                <a:latin typeface="Verdana" panose="020B0604030504040204" pitchFamily="34" charset="0"/>
                <a:ea typeface="Verdana" panose="020B0604030504040204" pitchFamily="34" charset="0"/>
              </a:rPr>
              <a:t>Non-firearms incidents</a:t>
            </a:r>
          </a:p>
          <a:p>
            <a:pPr>
              <a:spcAft>
                <a:spcPts val="1000"/>
              </a:spcAft>
              <a:buClr>
                <a:srgbClr val="FFD700"/>
              </a:buClr>
            </a:pPr>
            <a:r>
              <a:rPr lang="en-US" sz="4400" u="sng" dirty="0">
                <a:solidFill>
                  <a:schemeClr val="bg1"/>
                </a:solidFill>
                <a:latin typeface="Verdana" panose="020B0604030504040204" pitchFamily="34" charset="0"/>
                <a:ea typeface="Verdana" panose="020B0604030504040204" pitchFamily="34" charset="0"/>
              </a:rPr>
              <a:t>Integration</a:t>
            </a:r>
            <a:r>
              <a:rPr lang="en-US" sz="4400" dirty="0">
                <a:solidFill>
                  <a:schemeClr val="bg1"/>
                </a:solidFill>
                <a:latin typeface="Verdana" panose="020B0604030504040204" pitchFamily="34" charset="0"/>
                <a:ea typeface="Verdana" panose="020B0604030504040204" pitchFamily="34" charset="0"/>
              </a:rPr>
              <a:t> of crisis recognition, communications, and tactics</a:t>
            </a:r>
          </a:p>
          <a:p>
            <a:pPr>
              <a:spcAft>
                <a:spcPts val="1000"/>
              </a:spcAft>
              <a:buClr>
                <a:srgbClr val="FFD700"/>
              </a:buClr>
            </a:pPr>
            <a:r>
              <a:rPr lang="en-US" sz="4400" dirty="0">
                <a:solidFill>
                  <a:schemeClr val="bg1"/>
                </a:solidFill>
                <a:latin typeface="Verdana" panose="020B0604030504040204" pitchFamily="34" charset="0"/>
                <a:ea typeface="Verdana" panose="020B0604030504040204" pitchFamily="34" charset="0"/>
              </a:rPr>
              <a:t>Officer safety and wellness- physical, emotional, legal</a:t>
            </a:r>
          </a:p>
          <a:p>
            <a:pPr lvl="1">
              <a:spcAft>
                <a:spcPts val="1000"/>
              </a:spcAft>
              <a:buClr>
                <a:srgbClr val="FFD700"/>
              </a:buClr>
            </a:pPr>
            <a:endParaRPr lang="en-US" sz="2800" dirty="0">
              <a:solidFill>
                <a:schemeClr val="bg1"/>
              </a:solidFill>
              <a:latin typeface="Verdana" panose="020B0604030504040204" pitchFamily="34" charset="0"/>
              <a:ea typeface="Verdana" panose="020B0604030504040204" pitchFamily="34" charset="0"/>
            </a:endParaRPr>
          </a:p>
        </p:txBody>
      </p:sp>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Autofit/>
          </a:bodyPr>
          <a:lstStyle/>
          <a:p>
            <a:pPr algn="ctr"/>
            <a:r>
              <a:rPr lang="en-US" sz="6000" dirty="0">
                <a:solidFill>
                  <a:srgbClr val="FFD700"/>
                </a:solidFill>
                <a:latin typeface="Verdana" panose="020B0604030504040204" pitchFamily="34" charset="0"/>
                <a:ea typeface="Verdana" panose="020B0604030504040204" pitchFamily="34" charset="0"/>
              </a:rPr>
              <a:t>Focus</a:t>
            </a:r>
            <a:endParaRPr lang="en-US" sz="6000" u="sng" dirty="0">
              <a:solidFill>
                <a:srgbClr val="FFD7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5443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3A8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41B8-06CF-4389-BB85-DB39EFCFD502}"/>
              </a:ext>
            </a:extLst>
          </p:cNvPr>
          <p:cNvSpPr>
            <a:spLocks noGrp="1"/>
          </p:cNvSpPr>
          <p:nvPr>
            <p:ph idx="1"/>
          </p:nvPr>
        </p:nvSpPr>
        <p:spPr>
          <a:xfrm>
            <a:off x="685800" y="1371599"/>
            <a:ext cx="10942608" cy="4800601"/>
          </a:xfrm>
        </p:spPr>
        <p:txBody>
          <a:bodyPr>
            <a:noAutofit/>
          </a:bodyPr>
          <a:lstStyle/>
          <a:p>
            <a:pPr>
              <a:spcBef>
                <a:spcPts val="600"/>
              </a:spcBef>
              <a:spcAft>
                <a:spcPts val="600"/>
              </a:spcAft>
              <a:buClr>
                <a:srgbClr val="FFD700"/>
              </a:buClr>
            </a:pPr>
            <a:r>
              <a:rPr lang="en-US" sz="3100" dirty="0">
                <a:solidFill>
                  <a:schemeClr val="bg1"/>
                </a:solidFill>
                <a:latin typeface="Verdana" panose="020B0604030504040204" pitchFamily="34" charset="0"/>
                <a:ea typeface="Verdana" panose="020B0604030504040204" pitchFamily="34" charset="0"/>
              </a:rPr>
              <a:t>ICAT is a training program that gives police officers tools for defusing critical incidents – especially those that do not involve suspects with guns</a:t>
            </a:r>
          </a:p>
          <a:p>
            <a:pPr>
              <a:spcBef>
                <a:spcPts val="600"/>
              </a:spcBef>
              <a:spcAft>
                <a:spcPts val="600"/>
              </a:spcAft>
              <a:buClr>
                <a:srgbClr val="FFD700"/>
              </a:buClr>
            </a:pPr>
            <a:r>
              <a:rPr lang="en-US" sz="3100" dirty="0">
                <a:solidFill>
                  <a:schemeClr val="bg1"/>
                </a:solidFill>
                <a:latin typeface="Verdana" panose="020B0604030504040204" pitchFamily="34" charset="0"/>
                <a:ea typeface="Verdana" panose="020B0604030504040204" pitchFamily="34" charset="0"/>
              </a:rPr>
              <a:t>ICAT was created by PERF with input from working cops</a:t>
            </a:r>
          </a:p>
          <a:p>
            <a:pPr>
              <a:spcBef>
                <a:spcPts val="600"/>
              </a:spcBef>
              <a:spcAft>
                <a:spcPts val="600"/>
              </a:spcAft>
              <a:buClr>
                <a:srgbClr val="FFD700"/>
              </a:buClr>
            </a:pPr>
            <a:r>
              <a:rPr lang="en-US" sz="3100" dirty="0">
                <a:solidFill>
                  <a:schemeClr val="bg1"/>
                </a:solidFill>
                <a:latin typeface="Verdana" panose="020B0604030504040204" pitchFamily="34" charset="0"/>
                <a:ea typeface="Verdana" panose="020B0604030504040204" pitchFamily="34" charset="0"/>
              </a:rPr>
              <a:t>Lessons from abroad: Most police officers in Scotland do not carry firearms, so they are taught de-escalation skills</a:t>
            </a:r>
          </a:p>
          <a:p>
            <a:pPr>
              <a:spcBef>
                <a:spcPts val="600"/>
              </a:spcBef>
              <a:spcAft>
                <a:spcPts val="600"/>
              </a:spcAft>
              <a:buClr>
                <a:srgbClr val="FFD700"/>
              </a:buClr>
            </a:pPr>
            <a:r>
              <a:rPr lang="en-US" sz="3100" dirty="0">
                <a:solidFill>
                  <a:schemeClr val="bg1"/>
                </a:solidFill>
                <a:latin typeface="Verdana" panose="020B0604030504040204" pitchFamily="34" charset="0"/>
                <a:ea typeface="Verdana" panose="020B0604030504040204" pitchFamily="34" charset="0"/>
              </a:rPr>
              <a:t>American SWAT units typically have these same de-escalation tactics</a:t>
            </a:r>
          </a:p>
          <a:p>
            <a:pPr>
              <a:spcBef>
                <a:spcPts val="600"/>
              </a:spcBef>
              <a:spcAft>
                <a:spcPts val="600"/>
              </a:spcAft>
              <a:buClr>
                <a:srgbClr val="FFD700"/>
              </a:buClr>
            </a:pPr>
            <a:endParaRPr lang="en-US" sz="3100" dirty="0">
              <a:solidFill>
                <a:schemeClr val="bg1"/>
              </a:solidFill>
              <a:latin typeface="Verdana" panose="020B0604030504040204" pitchFamily="34" charset="0"/>
              <a:ea typeface="Verdana" panose="020B0604030504040204" pitchFamily="34" charset="0"/>
            </a:endParaRPr>
          </a:p>
        </p:txBody>
      </p:sp>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rmAutofit/>
          </a:bodyPr>
          <a:lstStyle/>
          <a:p>
            <a:pPr algn="ctr"/>
            <a:r>
              <a:rPr lang="en-US" sz="6000" dirty="0">
                <a:solidFill>
                  <a:srgbClr val="FFD700"/>
                </a:solidFill>
                <a:latin typeface="Verdana" panose="020B0604030504040204" pitchFamily="34" charset="0"/>
                <a:ea typeface="Verdana" panose="020B0604030504040204" pitchFamily="34" charset="0"/>
              </a:rPr>
              <a:t>About ICAT</a:t>
            </a:r>
          </a:p>
        </p:txBody>
      </p:sp>
    </p:spTree>
    <p:extLst>
      <p:ext uri="{BB962C8B-B14F-4D97-AF65-F5344CB8AC3E}">
        <p14:creationId xmlns:p14="http://schemas.microsoft.com/office/powerpoint/2010/main" val="26793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0" y="0"/>
            <a:ext cx="12192000" cy="1371600"/>
          </a:xfrm>
        </p:spPr>
        <p:txBody>
          <a:bodyPr>
            <a:noAutofit/>
          </a:bodyPr>
          <a:lstStyle/>
          <a:p>
            <a:pPr algn="ctr"/>
            <a:r>
              <a:rPr lang="en-US" sz="5400" dirty="0">
                <a:solidFill>
                  <a:srgbClr val="FFD700"/>
                </a:solidFill>
                <a:latin typeface="Verdana" panose="020B0604030504040204" pitchFamily="34" charset="0"/>
                <a:ea typeface="Verdana" panose="020B0604030504040204" pitchFamily="34" charset="0"/>
              </a:rPr>
              <a:t>Implementation</a:t>
            </a:r>
            <a:endParaRPr lang="en-US" sz="5400" u="sng" dirty="0">
              <a:solidFill>
                <a:srgbClr val="FFD700"/>
              </a:solidFill>
              <a:latin typeface="Verdana" panose="020B0604030504040204" pitchFamily="34" charset="0"/>
              <a:ea typeface="Verdana" panose="020B0604030504040204" pitchFamily="34" charset="0"/>
            </a:endParaRPr>
          </a:p>
        </p:txBody>
      </p:sp>
      <p:sp>
        <p:nvSpPr>
          <p:cNvPr id="2" name="Rectangle 1">
            <a:extLst>
              <a:ext uri="{FF2B5EF4-FFF2-40B4-BE49-F238E27FC236}">
                <a16:creationId xmlns:a16="http://schemas.microsoft.com/office/drawing/2014/main" id="{DD548FA1-6C15-424F-8424-CE9A8952D4E1}"/>
              </a:ext>
            </a:extLst>
          </p:cNvPr>
          <p:cNvSpPr/>
          <p:nvPr/>
        </p:nvSpPr>
        <p:spPr>
          <a:xfrm>
            <a:off x="685800" y="1371600"/>
            <a:ext cx="10820400" cy="5037276"/>
          </a:xfrm>
          <a:prstGeom prst="rect">
            <a:avLst/>
          </a:prstGeom>
        </p:spPr>
        <p:txBody>
          <a:bodyPr wrap="square">
            <a:spAutoFit/>
          </a:bodyPr>
          <a:lstStyle/>
          <a:p>
            <a:pPr marL="457200" marR="0" lvl="0" indent="-457200" algn="l" defTabSz="914400" rtl="0" eaLnBrk="1" fontAlgn="auto" latinLnBrk="0" hangingPunct="1">
              <a:lnSpc>
                <a:spcPct val="100000"/>
              </a:lnSpc>
              <a:spcBef>
                <a:spcPts val="500"/>
              </a:spcBef>
              <a:spcAft>
                <a:spcPts val="500"/>
              </a:spcAft>
              <a:buClr>
                <a:srgbClr val="FFD70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Consider training telecommunicators with officers</a:t>
            </a:r>
          </a:p>
          <a:p>
            <a:pPr marL="457200" marR="0" lvl="0" indent="-457200" algn="l" defTabSz="914400" rtl="0" eaLnBrk="1" fontAlgn="auto" latinLnBrk="0" hangingPunct="1">
              <a:lnSpc>
                <a:spcPct val="100000"/>
              </a:lnSpc>
              <a:spcBef>
                <a:spcPts val="500"/>
              </a:spcBef>
              <a:spcAft>
                <a:spcPts val="500"/>
              </a:spcAft>
              <a:buClr>
                <a:srgbClr val="FFD70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Careful consideration needs to be given for the selection of trainers and role-players</a:t>
            </a:r>
          </a:p>
          <a:p>
            <a:pPr marL="457200" marR="0" lvl="0" indent="-457200" algn="l" defTabSz="914400" rtl="0" eaLnBrk="1" fontAlgn="auto" latinLnBrk="0" hangingPunct="1">
              <a:lnSpc>
                <a:spcPct val="100000"/>
              </a:lnSpc>
              <a:spcBef>
                <a:spcPts val="500"/>
              </a:spcBef>
              <a:spcAft>
                <a:spcPts val="500"/>
              </a:spcAft>
              <a:buClr>
                <a:srgbClr val="FFD70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Depending on your agency, ICAT could jump-start a change in culture</a:t>
            </a:r>
          </a:p>
          <a:p>
            <a:pPr marL="457200" marR="0" lvl="0" indent="-457200" algn="l" defTabSz="914400" rtl="0" eaLnBrk="1" fontAlgn="auto" latinLnBrk="0" hangingPunct="1">
              <a:lnSpc>
                <a:spcPct val="100000"/>
              </a:lnSpc>
              <a:spcBef>
                <a:spcPts val="500"/>
              </a:spcBef>
              <a:spcAft>
                <a:spcPts val="500"/>
              </a:spcAft>
              <a:buClr>
                <a:srgbClr val="FFD70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Focus on improving responses, not dwelling on “what went wrong”</a:t>
            </a:r>
          </a:p>
          <a:p>
            <a:pPr marL="457200" marR="0" lvl="0" indent="-457200" algn="l" defTabSz="914400" rtl="0" eaLnBrk="1" fontAlgn="auto" latinLnBrk="0" hangingPunct="1">
              <a:lnSpc>
                <a:spcPct val="100000"/>
              </a:lnSpc>
              <a:spcBef>
                <a:spcPts val="500"/>
              </a:spcBef>
              <a:spcAft>
                <a:spcPts val="500"/>
              </a:spcAft>
              <a:buClr>
                <a:srgbClr val="FFD70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This is all about more options for responding officers</a:t>
            </a:r>
          </a:p>
        </p:txBody>
      </p:sp>
    </p:spTree>
    <p:extLst>
      <p:ext uri="{BB962C8B-B14F-4D97-AF65-F5344CB8AC3E}">
        <p14:creationId xmlns:p14="http://schemas.microsoft.com/office/powerpoint/2010/main" val="156542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5410199" cy="1371600"/>
          </a:xfrm>
        </p:spPr>
        <p:txBody>
          <a:bodyPr>
            <a:noAutofit/>
          </a:bodyPr>
          <a:lstStyle/>
          <a:p>
            <a:pPr>
              <a:spcBef>
                <a:spcPts val="1000"/>
              </a:spcBef>
            </a:pPr>
            <a:r>
              <a:rPr lang="en-US" sz="6000" dirty="0">
                <a:solidFill>
                  <a:srgbClr val="FFD700"/>
                </a:solidFill>
                <a:latin typeface="Verdana" panose="020B0604030504040204" pitchFamily="34" charset="0"/>
                <a:ea typeface="Verdana" panose="020B0604030504040204" pitchFamily="34" charset="0"/>
              </a:rPr>
              <a:t>Case Study</a:t>
            </a:r>
          </a:p>
        </p:txBody>
      </p:sp>
      <p:sp>
        <p:nvSpPr>
          <p:cNvPr id="9" name="Content Placeholder 2">
            <a:extLst>
              <a:ext uri="{FF2B5EF4-FFF2-40B4-BE49-F238E27FC236}">
                <a16:creationId xmlns:a16="http://schemas.microsoft.com/office/drawing/2014/main" id="{B51C7A57-F8DD-4D65-9FB4-EAF0349530D2}"/>
              </a:ext>
            </a:extLst>
          </p:cNvPr>
          <p:cNvSpPr>
            <a:spLocks noGrp="1"/>
          </p:cNvSpPr>
          <p:nvPr>
            <p:ph idx="1"/>
          </p:nvPr>
        </p:nvSpPr>
        <p:spPr>
          <a:xfrm>
            <a:off x="703824" y="1230052"/>
            <a:ext cx="5576977" cy="4800599"/>
          </a:xfrm>
        </p:spPr>
        <p:txBody>
          <a:bodyPr>
            <a:normAutofit fontScale="85000" lnSpcReduction="10000"/>
          </a:bodyPr>
          <a:lstStyle/>
          <a:p>
            <a:pPr>
              <a:lnSpc>
                <a:spcPct val="110000"/>
              </a:lnSpc>
              <a:buClr>
                <a:srgbClr val="FFD700"/>
              </a:buClr>
            </a:pPr>
            <a:r>
              <a:rPr lang="en-US" sz="4000" dirty="0">
                <a:solidFill>
                  <a:schemeClr val="bg1"/>
                </a:solidFill>
                <a:latin typeface="Verdana" panose="020B0604030504040204" pitchFamily="34" charset="0"/>
                <a:ea typeface="Verdana" panose="020B0604030504040204" pitchFamily="34" charset="0"/>
              </a:rPr>
              <a:t>August 2014: </a:t>
            </a:r>
            <a:br>
              <a:rPr lang="en-US" sz="4000" dirty="0">
                <a:solidFill>
                  <a:schemeClr val="bg1"/>
                </a:solidFill>
                <a:latin typeface="Verdana" panose="020B0604030504040204" pitchFamily="34" charset="0"/>
                <a:ea typeface="Verdana" panose="020B0604030504040204" pitchFamily="34" charset="0"/>
              </a:rPr>
            </a:br>
            <a:r>
              <a:rPr lang="en-US" sz="4000" dirty="0">
                <a:solidFill>
                  <a:schemeClr val="bg1"/>
                </a:solidFill>
                <a:latin typeface="Verdana" panose="020B0604030504040204" pitchFamily="34" charset="0"/>
                <a:ea typeface="Verdana" panose="020B0604030504040204" pitchFamily="34" charset="0"/>
              </a:rPr>
              <a:t>St. Louis, MO</a:t>
            </a:r>
          </a:p>
          <a:p>
            <a:pPr>
              <a:lnSpc>
                <a:spcPct val="110000"/>
              </a:lnSpc>
              <a:buClr>
                <a:srgbClr val="FFD700"/>
              </a:buClr>
            </a:pPr>
            <a:r>
              <a:rPr lang="en-US" sz="4000" dirty="0">
                <a:solidFill>
                  <a:schemeClr val="bg1"/>
                </a:solidFill>
                <a:latin typeface="Verdana" panose="020B0604030504040204" pitchFamily="34" charset="0"/>
                <a:ea typeface="Verdana" panose="020B0604030504040204" pitchFamily="34" charset="0"/>
              </a:rPr>
              <a:t>Two 9-1-1 calls:</a:t>
            </a:r>
          </a:p>
          <a:p>
            <a:pPr lvl="1">
              <a:lnSpc>
                <a:spcPct val="110000"/>
              </a:lnSpc>
              <a:buClr>
                <a:srgbClr val="FFD700"/>
              </a:buClr>
            </a:pPr>
            <a:r>
              <a:rPr lang="en-US" sz="3600" dirty="0">
                <a:solidFill>
                  <a:schemeClr val="bg1"/>
                </a:solidFill>
                <a:latin typeface="Verdana" panose="020B0604030504040204" pitchFamily="34" charset="0"/>
                <a:ea typeface="Verdana" panose="020B0604030504040204" pitchFamily="34" charset="0"/>
              </a:rPr>
              <a:t>Male subject had taken items from a store</a:t>
            </a:r>
          </a:p>
          <a:p>
            <a:pPr lvl="1">
              <a:lnSpc>
                <a:spcPct val="110000"/>
              </a:lnSpc>
              <a:buClr>
                <a:srgbClr val="FFD700"/>
              </a:buClr>
            </a:pPr>
            <a:r>
              <a:rPr lang="en-US" sz="3600" dirty="0">
                <a:solidFill>
                  <a:schemeClr val="bg1"/>
                </a:solidFill>
                <a:latin typeface="Verdana" panose="020B0604030504040204" pitchFamily="34" charset="0"/>
                <a:ea typeface="Verdana" panose="020B0604030504040204" pitchFamily="34" charset="0"/>
              </a:rPr>
              <a:t>Info update:</a:t>
            </a:r>
            <a:br>
              <a:rPr lang="en-US" sz="3600" dirty="0">
                <a:solidFill>
                  <a:schemeClr val="bg1"/>
                </a:solidFill>
                <a:latin typeface="Verdana" panose="020B0604030504040204" pitchFamily="34" charset="0"/>
                <a:ea typeface="Verdana" panose="020B0604030504040204" pitchFamily="34" charset="0"/>
              </a:rPr>
            </a:br>
            <a:r>
              <a:rPr lang="en-US" sz="3600" dirty="0">
                <a:solidFill>
                  <a:schemeClr val="bg1"/>
                </a:solidFill>
                <a:latin typeface="Verdana" panose="020B0604030504040204" pitchFamily="34" charset="0"/>
                <a:ea typeface="Verdana" panose="020B0604030504040204" pitchFamily="34" charset="0"/>
              </a:rPr>
              <a:t>Subject now pacing in front of same; armed with a knife</a:t>
            </a:r>
            <a:endParaRPr lang="en-US" sz="4000" dirty="0">
              <a:solidFill>
                <a:schemeClr val="bg1"/>
              </a:solidFill>
              <a:latin typeface="Verdana" panose="020B0604030504040204" pitchFamily="34" charset="0"/>
              <a:ea typeface="Verdana" panose="020B0604030504040204" pitchFamily="34" charset="0"/>
            </a:endParaRPr>
          </a:p>
        </p:txBody>
      </p:sp>
      <p:pic>
        <p:nvPicPr>
          <p:cNvPr id="5" name="2 nd Mod 1 1st   911 Call from Conv Store.mp3">
            <a:hlinkClick r:id="" action="ppaction://media"/>
            <a:extLst>
              <a:ext uri="{FF2B5EF4-FFF2-40B4-BE49-F238E27FC236}">
                <a16:creationId xmlns:a16="http://schemas.microsoft.com/office/drawing/2014/main" id="{D295FCB7-9D5B-4B99-9C46-97E0097454F1}"/>
              </a:ext>
            </a:extLst>
          </p:cNvPr>
          <p:cNvPicPr>
            <a:picLocks noChangeAspect="1"/>
          </p:cNvPicPr>
          <p:nvPr>
            <a:audioFile r:link="rId2"/>
            <p:extLst>
              <p:ext uri="{DAA4B4D4-6D71-4841-9C94-3DE7FCFB9230}">
                <p14:media xmlns:p14="http://schemas.microsoft.com/office/powerpoint/2010/main" r:embed="rId1"/>
              </p:ext>
            </p:extLst>
          </p:nvPr>
        </p:nvPicPr>
        <p:blipFill>
          <a:blip r:embed="rId13">
            <a:duotone>
              <a:prstClr val="black"/>
              <a:schemeClr val="accent4">
                <a:tint val="45000"/>
                <a:satMod val="400000"/>
              </a:schemeClr>
            </a:duotone>
          </a:blip>
          <a:stretch>
            <a:fillRect/>
          </a:stretch>
        </p:blipFill>
        <p:spPr>
          <a:xfrm>
            <a:off x="6741418" y="1522923"/>
            <a:ext cx="609600" cy="609600"/>
          </a:xfrm>
          <a:prstGeom prst="rect">
            <a:avLst/>
          </a:prstGeom>
        </p:spPr>
      </p:pic>
      <p:sp>
        <p:nvSpPr>
          <p:cNvPr id="2" name="TextBox 1">
            <a:extLst>
              <a:ext uri="{FF2B5EF4-FFF2-40B4-BE49-F238E27FC236}">
                <a16:creationId xmlns:a16="http://schemas.microsoft.com/office/drawing/2014/main" id="{992E29ED-93D8-49E1-8FC9-28561DBF627B}"/>
              </a:ext>
            </a:extLst>
          </p:cNvPr>
          <p:cNvSpPr txBox="1"/>
          <p:nvPr/>
        </p:nvSpPr>
        <p:spPr>
          <a:xfrm>
            <a:off x="7351016" y="1610563"/>
            <a:ext cx="16525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D700"/>
                </a:solidFill>
                <a:effectLst/>
                <a:uLnTx/>
                <a:uFillTx/>
                <a:latin typeface="Verdana" panose="020B0604030504040204" pitchFamily="34" charset="0"/>
                <a:ea typeface="Verdana" panose="020B0604030504040204" pitchFamily="34" charset="0"/>
                <a:cs typeface="+mn-cs"/>
              </a:rPr>
              <a:t>1</a:t>
            </a:r>
            <a:r>
              <a:rPr kumimoji="0" lang="en-US" sz="1800" b="0" i="0" u="none" strike="noStrike" kern="1200" cap="none" spc="0" normalizeH="0" baseline="30000" noProof="0" dirty="0">
                <a:ln>
                  <a:noFill/>
                </a:ln>
                <a:solidFill>
                  <a:srgbClr val="FFD700"/>
                </a:solidFill>
                <a:effectLst/>
                <a:uLnTx/>
                <a:uFillTx/>
                <a:latin typeface="Verdana" panose="020B0604030504040204" pitchFamily="34" charset="0"/>
                <a:ea typeface="Verdana" panose="020B0604030504040204" pitchFamily="34" charset="0"/>
                <a:cs typeface="+mn-cs"/>
              </a:rPr>
              <a:t>st</a:t>
            </a:r>
            <a:r>
              <a:rPr kumimoji="0" lang="en-US" sz="1800" b="0" i="0" u="none" strike="noStrike" kern="1200" cap="none" spc="0" normalizeH="0" baseline="0" noProof="0" dirty="0">
                <a:ln>
                  <a:noFill/>
                </a:ln>
                <a:solidFill>
                  <a:srgbClr val="FFD700"/>
                </a:solidFill>
                <a:effectLst/>
                <a:uLnTx/>
                <a:uFillTx/>
                <a:latin typeface="Verdana" panose="020B0604030504040204" pitchFamily="34" charset="0"/>
                <a:ea typeface="Verdana" panose="020B0604030504040204" pitchFamily="34" charset="0"/>
                <a:cs typeface="+mn-cs"/>
              </a:rPr>
              <a:t> 911 call </a:t>
            </a:r>
          </a:p>
        </p:txBody>
      </p:sp>
      <p:sp>
        <p:nvSpPr>
          <p:cNvPr id="7" name="TextBox 6">
            <a:extLst>
              <a:ext uri="{FF2B5EF4-FFF2-40B4-BE49-F238E27FC236}">
                <a16:creationId xmlns:a16="http://schemas.microsoft.com/office/drawing/2014/main" id="{84412D32-2319-4C79-8E7A-55BD2269CB5B}"/>
              </a:ext>
            </a:extLst>
          </p:cNvPr>
          <p:cNvSpPr txBox="1"/>
          <p:nvPr/>
        </p:nvSpPr>
        <p:spPr>
          <a:xfrm>
            <a:off x="9693257" y="1612849"/>
            <a:ext cx="15261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D700"/>
                </a:solidFill>
                <a:effectLst/>
                <a:uLnTx/>
                <a:uFillTx/>
                <a:latin typeface="Verdana" panose="020B0604030504040204" pitchFamily="34" charset="0"/>
                <a:ea typeface="Verdana" panose="020B0604030504040204" pitchFamily="34" charset="0"/>
                <a:cs typeface="+mn-cs"/>
              </a:rPr>
              <a:t>1</a:t>
            </a:r>
            <a:r>
              <a:rPr kumimoji="0" lang="en-US" sz="1800" b="0" i="0" u="none" strike="noStrike" kern="1200" cap="none" spc="0" normalizeH="0" baseline="30000" noProof="0" dirty="0">
                <a:ln>
                  <a:noFill/>
                </a:ln>
                <a:solidFill>
                  <a:srgbClr val="FFD700"/>
                </a:solidFill>
                <a:effectLst/>
                <a:uLnTx/>
                <a:uFillTx/>
                <a:latin typeface="Verdana" panose="020B0604030504040204" pitchFamily="34" charset="0"/>
                <a:ea typeface="Verdana" panose="020B0604030504040204" pitchFamily="34" charset="0"/>
                <a:cs typeface="+mn-cs"/>
              </a:rPr>
              <a:t>st </a:t>
            </a:r>
            <a:r>
              <a:rPr kumimoji="0" lang="en-US" sz="1800" b="0" i="0" u="none" strike="noStrike" kern="1200" cap="none" spc="0" normalizeH="0" baseline="0" noProof="0" dirty="0">
                <a:ln>
                  <a:noFill/>
                </a:ln>
                <a:solidFill>
                  <a:srgbClr val="FFD700"/>
                </a:solidFill>
                <a:effectLst/>
                <a:uLnTx/>
                <a:uFillTx/>
                <a:latin typeface="Verdana" panose="020B0604030504040204" pitchFamily="34" charset="0"/>
                <a:ea typeface="Verdana" panose="020B0604030504040204" pitchFamily="34" charset="0"/>
                <a:cs typeface="+mn-cs"/>
              </a:rPr>
              <a:t>dispatch</a:t>
            </a:r>
          </a:p>
        </p:txBody>
      </p:sp>
      <p:pic>
        <p:nvPicPr>
          <p:cNvPr id="10" name="3rd Mod 1 St Louis  Audio   Dispatch After 1st call 1.mp3">
            <a:hlinkClick r:id="" action="ppaction://media"/>
            <a:extLst>
              <a:ext uri="{FF2B5EF4-FFF2-40B4-BE49-F238E27FC236}">
                <a16:creationId xmlns:a16="http://schemas.microsoft.com/office/drawing/2014/main" id="{673F8D40-B230-4B24-8A55-747868DFE531}"/>
              </a:ext>
            </a:extLst>
          </p:cNvPr>
          <p:cNvPicPr>
            <a:picLocks noChangeAspect="1"/>
          </p:cNvPicPr>
          <p:nvPr>
            <a:audioFile r:link="rId4"/>
            <p:extLst>
              <p:ext uri="{DAA4B4D4-6D71-4841-9C94-3DE7FCFB9230}">
                <p14:media xmlns:p14="http://schemas.microsoft.com/office/powerpoint/2010/main" r:embed="rId3"/>
              </p:ext>
            </p:extLst>
          </p:nvPr>
        </p:nvPicPr>
        <p:blipFill>
          <a:blip r:embed="rId13">
            <a:duotone>
              <a:prstClr val="black"/>
              <a:schemeClr val="accent4">
                <a:tint val="45000"/>
                <a:satMod val="400000"/>
              </a:schemeClr>
            </a:duotone>
          </a:blip>
          <a:stretch>
            <a:fillRect/>
          </a:stretch>
        </p:blipFill>
        <p:spPr>
          <a:xfrm>
            <a:off x="9083659" y="1522923"/>
            <a:ext cx="609600" cy="609600"/>
          </a:xfrm>
          <a:prstGeom prst="rect">
            <a:avLst/>
          </a:prstGeom>
        </p:spPr>
      </p:pic>
      <p:pic>
        <p:nvPicPr>
          <p:cNvPr id="11" name="4th Mod 1 St Louis Audio 2nd 911 Call Hair Salon">
            <a:hlinkClick r:id="" action="ppaction://media"/>
            <a:extLst>
              <a:ext uri="{FF2B5EF4-FFF2-40B4-BE49-F238E27FC236}">
                <a16:creationId xmlns:a16="http://schemas.microsoft.com/office/drawing/2014/main" id="{0E5FAC0B-AFED-4BA8-B59B-264E958C8C42}"/>
              </a:ext>
            </a:extLst>
          </p:cNvPr>
          <p:cNvPicPr>
            <a:picLocks noChangeAspect="1"/>
          </p:cNvPicPr>
          <p:nvPr>
            <a:audioFile r:link="rId6"/>
            <p:extLst>
              <p:ext uri="{DAA4B4D4-6D71-4841-9C94-3DE7FCFB9230}">
                <p14:media xmlns:p14="http://schemas.microsoft.com/office/powerpoint/2010/main" r:embed="rId5"/>
              </p:ext>
            </p:extLst>
          </p:nvPr>
        </p:nvPicPr>
        <p:blipFill>
          <a:blip r:embed="rId13">
            <a:duotone>
              <a:prstClr val="black"/>
              <a:schemeClr val="accent4">
                <a:tint val="45000"/>
                <a:satMod val="400000"/>
              </a:schemeClr>
            </a:duotone>
          </a:blip>
          <a:stretch>
            <a:fillRect/>
          </a:stretch>
        </p:blipFill>
        <p:spPr>
          <a:xfrm>
            <a:off x="6738263" y="2375209"/>
            <a:ext cx="609600" cy="609600"/>
          </a:xfrm>
          <a:prstGeom prst="rect">
            <a:avLst/>
          </a:prstGeom>
        </p:spPr>
      </p:pic>
      <p:sp>
        <p:nvSpPr>
          <p:cNvPr id="12" name="TextBox 11">
            <a:extLst>
              <a:ext uri="{FF2B5EF4-FFF2-40B4-BE49-F238E27FC236}">
                <a16:creationId xmlns:a16="http://schemas.microsoft.com/office/drawing/2014/main" id="{946F3895-B6E7-4202-8ABA-39321572FA88}"/>
              </a:ext>
            </a:extLst>
          </p:cNvPr>
          <p:cNvSpPr txBox="1"/>
          <p:nvPr/>
        </p:nvSpPr>
        <p:spPr>
          <a:xfrm>
            <a:off x="7369834" y="2459104"/>
            <a:ext cx="17658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D700"/>
                </a:solidFill>
                <a:effectLst/>
                <a:uLnTx/>
                <a:uFillTx/>
                <a:latin typeface="Verdana" panose="020B0604030504040204" pitchFamily="34" charset="0"/>
                <a:ea typeface="Verdana" panose="020B0604030504040204" pitchFamily="34" charset="0"/>
                <a:cs typeface="+mn-cs"/>
              </a:rPr>
              <a:t>2</a:t>
            </a:r>
            <a:r>
              <a:rPr kumimoji="0" lang="en-US" sz="1800" b="0" i="0" u="none" strike="noStrike" kern="1200" cap="none" spc="0" normalizeH="0" baseline="30000" noProof="0" dirty="0">
                <a:ln>
                  <a:noFill/>
                </a:ln>
                <a:solidFill>
                  <a:srgbClr val="FFD700"/>
                </a:solidFill>
                <a:effectLst/>
                <a:uLnTx/>
                <a:uFillTx/>
                <a:latin typeface="Verdana" panose="020B0604030504040204" pitchFamily="34" charset="0"/>
                <a:ea typeface="Verdana" panose="020B0604030504040204" pitchFamily="34" charset="0"/>
                <a:cs typeface="+mn-cs"/>
              </a:rPr>
              <a:t>nd </a:t>
            </a:r>
            <a:r>
              <a:rPr kumimoji="0" lang="en-US" sz="1800" b="0" i="0" u="none" strike="noStrike" kern="1200" cap="none" spc="0" normalizeH="0" baseline="0" noProof="0" dirty="0">
                <a:ln>
                  <a:noFill/>
                </a:ln>
                <a:solidFill>
                  <a:srgbClr val="FFD700"/>
                </a:solidFill>
                <a:effectLst/>
                <a:uLnTx/>
                <a:uFillTx/>
                <a:latin typeface="Verdana" panose="020B0604030504040204" pitchFamily="34" charset="0"/>
                <a:ea typeface="Verdana" panose="020B0604030504040204" pitchFamily="34" charset="0"/>
                <a:cs typeface="+mn-cs"/>
              </a:rPr>
              <a:t>911 call</a:t>
            </a:r>
          </a:p>
        </p:txBody>
      </p:sp>
      <p:pic>
        <p:nvPicPr>
          <p:cNvPr id="13" name="Module 1_STL4">
            <a:hlinkClick r:id="" action="ppaction://media"/>
            <a:extLst>
              <a:ext uri="{FF2B5EF4-FFF2-40B4-BE49-F238E27FC236}">
                <a16:creationId xmlns:a16="http://schemas.microsoft.com/office/drawing/2014/main" id="{444683C6-8FBF-4A6C-94D3-7DAD37991002}"/>
              </a:ext>
            </a:extLst>
          </p:cNvPr>
          <p:cNvPicPr>
            <a:picLocks noChangeAspect="1"/>
          </p:cNvPicPr>
          <p:nvPr>
            <a:audioFile r:link="rId8"/>
            <p:extLst>
              <p:ext uri="{DAA4B4D4-6D71-4841-9C94-3DE7FCFB9230}">
                <p14:media xmlns:p14="http://schemas.microsoft.com/office/powerpoint/2010/main" r:embed="rId7"/>
              </p:ext>
            </p:extLst>
          </p:nvPr>
        </p:nvPicPr>
        <p:blipFill>
          <a:blip r:embed="rId13">
            <a:duotone>
              <a:prstClr val="black"/>
              <a:schemeClr val="accent4">
                <a:tint val="45000"/>
                <a:satMod val="400000"/>
              </a:schemeClr>
            </a:duotone>
          </a:blip>
          <a:stretch>
            <a:fillRect/>
          </a:stretch>
        </p:blipFill>
        <p:spPr>
          <a:xfrm>
            <a:off x="9135642" y="2375209"/>
            <a:ext cx="609600" cy="609600"/>
          </a:xfrm>
          <a:prstGeom prst="rect">
            <a:avLst/>
          </a:prstGeom>
        </p:spPr>
      </p:pic>
      <p:sp>
        <p:nvSpPr>
          <p:cNvPr id="14" name="TextBox 13">
            <a:extLst>
              <a:ext uri="{FF2B5EF4-FFF2-40B4-BE49-F238E27FC236}">
                <a16:creationId xmlns:a16="http://schemas.microsoft.com/office/drawing/2014/main" id="{9E35F11F-5D3C-467B-9577-693E58B1526E}"/>
              </a:ext>
            </a:extLst>
          </p:cNvPr>
          <p:cNvSpPr txBox="1"/>
          <p:nvPr/>
        </p:nvSpPr>
        <p:spPr>
          <a:xfrm>
            <a:off x="9773982" y="2456927"/>
            <a:ext cx="18368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D700"/>
                </a:solidFill>
                <a:effectLst/>
                <a:uLnTx/>
                <a:uFillTx/>
                <a:latin typeface="Verdana" panose="020B0604030504040204" pitchFamily="34" charset="0"/>
                <a:ea typeface="Verdana" panose="020B0604030504040204" pitchFamily="34" charset="0"/>
                <a:cs typeface="+mn-cs"/>
              </a:rPr>
              <a:t>2</a:t>
            </a:r>
            <a:r>
              <a:rPr kumimoji="0" lang="en-US" sz="1800" b="0" i="0" u="none" strike="noStrike" kern="1200" cap="none" spc="0" normalizeH="0" baseline="30000" noProof="0" dirty="0">
                <a:ln>
                  <a:noFill/>
                </a:ln>
                <a:solidFill>
                  <a:srgbClr val="FFD700"/>
                </a:solidFill>
                <a:effectLst/>
                <a:uLnTx/>
                <a:uFillTx/>
                <a:latin typeface="Verdana" panose="020B0604030504040204" pitchFamily="34" charset="0"/>
                <a:ea typeface="Verdana" panose="020B0604030504040204" pitchFamily="34" charset="0"/>
                <a:cs typeface="+mn-cs"/>
              </a:rPr>
              <a:t>nd </a:t>
            </a:r>
            <a:r>
              <a:rPr kumimoji="0" lang="en-US" sz="1800" b="0" i="0" u="none" strike="noStrike" kern="1200" cap="none" spc="0" normalizeH="0" baseline="0" noProof="0" dirty="0">
                <a:ln>
                  <a:noFill/>
                </a:ln>
                <a:solidFill>
                  <a:srgbClr val="FFD700"/>
                </a:solidFill>
                <a:effectLst/>
                <a:uLnTx/>
                <a:uFillTx/>
                <a:latin typeface="Verdana" panose="020B0604030504040204" pitchFamily="34" charset="0"/>
                <a:ea typeface="Verdana" panose="020B0604030504040204" pitchFamily="34" charset="0"/>
                <a:cs typeface="+mn-cs"/>
              </a:rPr>
              <a:t>dispatch</a:t>
            </a:r>
          </a:p>
        </p:txBody>
      </p:sp>
      <p:pic>
        <p:nvPicPr>
          <p:cNvPr id="18" name="6th Module 1_St Louis 1 short">
            <a:hlinkClick r:id="" action="ppaction://media"/>
            <a:extLst>
              <a:ext uri="{FF2B5EF4-FFF2-40B4-BE49-F238E27FC236}">
                <a16:creationId xmlns:a16="http://schemas.microsoft.com/office/drawing/2014/main" id="{31CEB132-081A-46D8-A7A6-6149EFB81572}"/>
              </a:ext>
            </a:extLst>
          </p:cNvPr>
          <p:cNvPicPr>
            <a:picLocks noChangeAspect="1"/>
          </p:cNvPicPr>
          <p:nvPr>
            <a:videoFile r:link="rId10"/>
            <p:extLst>
              <p:ext uri="{DAA4B4D4-6D71-4841-9C94-3DE7FCFB9230}">
                <p14:media xmlns:p14="http://schemas.microsoft.com/office/powerpoint/2010/main" r:embed="rId9"/>
              </p:ext>
            </p:extLst>
          </p:nvPr>
        </p:nvPicPr>
        <p:blipFill rotWithShape="1">
          <a:blip r:embed="rId14"/>
          <a:srcRect l="34115" t="12636" r="34071" b="12386"/>
          <a:stretch/>
        </p:blipFill>
        <p:spPr>
          <a:xfrm>
            <a:off x="8066387" y="3155017"/>
            <a:ext cx="1626870" cy="2875634"/>
          </a:xfrm>
          <a:prstGeom prst="rect">
            <a:avLst/>
          </a:prstGeom>
        </p:spPr>
      </p:pic>
      <p:sp>
        <p:nvSpPr>
          <p:cNvPr id="19" name="Content Placeholder 2">
            <a:extLst>
              <a:ext uri="{FF2B5EF4-FFF2-40B4-BE49-F238E27FC236}">
                <a16:creationId xmlns:a16="http://schemas.microsoft.com/office/drawing/2014/main" id="{3B01E4ED-509A-41A7-8A05-AEA67B11BAD2}"/>
              </a:ext>
            </a:extLst>
          </p:cNvPr>
          <p:cNvSpPr txBox="1">
            <a:spLocks/>
          </p:cNvSpPr>
          <p:nvPr/>
        </p:nvSpPr>
        <p:spPr>
          <a:xfrm>
            <a:off x="-2" y="6181974"/>
            <a:ext cx="12192001" cy="685800"/>
          </a:xfrm>
          <a:prstGeom prst="rect">
            <a:avLst/>
          </a:prstGeom>
          <a:solidFill>
            <a:srgbClr val="FFD700"/>
          </a:solidFill>
          <a:ln>
            <a:solidFill>
              <a:srgbClr val="FFD700"/>
            </a:solidFill>
          </a:ln>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D700"/>
              </a:buClr>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What challenges did these officers face?</a:t>
            </a:r>
          </a:p>
        </p:txBody>
      </p:sp>
    </p:spTree>
    <p:extLst>
      <p:ext uri="{BB962C8B-B14F-4D97-AF65-F5344CB8AC3E}">
        <p14:creationId xmlns:p14="http://schemas.microsoft.com/office/powerpoint/2010/main" val="405411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7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913"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2411"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013" fill="hold"/>
                                        <p:tgtEl>
                                          <p:spTgt spid="1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912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video fullScrn="1">
              <p:cMediaNode vol="80000">
                <p:cTn id="24" fill="hold" display="0">
                  <p:stCondLst>
                    <p:cond delay="indefinite"/>
                  </p:stCondLst>
                </p:cTn>
                <p:tgtEl>
                  <p:spTgt spid="18"/>
                </p:tgtEl>
              </p:cMediaNode>
            </p:video>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8"/>
                                        </p:tgtEl>
                                      </p:cBhvr>
                                    </p:cmd>
                                  </p:childTnLst>
                                </p:cTn>
                              </p:par>
                            </p:childTnLst>
                          </p:cTn>
                        </p:par>
                      </p:childTnLst>
                    </p:cTn>
                  </p:par>
                </p:childTnLst>
              </p:cTn>
              <p:nextCondLst>
                <p:cond evt="onClick" delay="0">
                  <p:tgtEl>
                    <p:spTgt spid="18"/>
                  </p:tgtEl>
                </p:cond>
              </p:nextCondLst>
            </p:seq>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41B8-06CF-4389-BB85-DB39EFCFD502}"/>
              </a:ext>
            </a:extLst>
          </p:cNvPr>
          <p:cNvSpPr>
            <a:spLocks noGrp="1"/>
          </p:cNvSpPr>
          <p:nvPr>
            <p:ph idx="1"/>
          </p:nvPr>
        </p:nvSpPr>
        <p:spPr>
          <a:xfrm>
            <a:off x="685800" y="1371600"/>
            <a:ext cx="10820400" cy="4800600"/>
          </a:xfrm>
        </p:spPr>
        <p:txBody>
          <a:bodyPr>
            <a:normAutofit/>
          </a:bodyPr>
          <a:lstStyle/>
          <a:p>
            <a:pPr>
              <a:buClr>
                <a:srgbClr val="FFD700"/>
              </a:buClr>
            </a:pPr>
            <a:r>
              <a:rPr lang="en-US" sz="4000" dirty="0">
                <a:solidFill>
                  <a:schemeClr val="bg1"/>
                </a:solidFill>
                <a:latin typeface="Verdana" panose="020B0604030504040204" pitchFamily="34" charset="0"/>
                <a:ea typeface="Verdana" panose="020B0604030504040204" pitchFamily="34" charset="0"/>
              </a:rPr>
              <a:t>Enough info from dispatch?</a:t>
            </a:r>
          </a:p>
          <a:p>
            <a:pPr lvl="1">
              <a:buClr>
                <a:srgbClr val="FFD700"/>
              </a:buClr>
            </a:pPr>
            <a:r>
              <a:rPr lang="en-US" sz="3600" dirty="0">
                <a:solidFill>
                  <a:schemeClr val="bg1"/>
                </a:solidFill>
                <a:latin typeface="Verdana" panose="020B0604030504040204" pitchFamily="34" charset="0"/>
                <a:ea typeface="Verdana" panose="020B0604030504040204" pitchFamily="34" charset="0"/>
              </a:rPr>
              <a:t>Additional info requested?</a:t>
            </a:r>
          </a:p>
          <a:p>
            <a:pPr>
              <a:buClr>
                <a:srgbClr val="FFD700"/>
              </a:buClr>
            </a:pPr>
            <a:r>
              <a:rPr lang="en-US" sz="4000" dirty="0">
                <a:solidFill>
                  <a:schemeClr val="bg1"/>
                </a:solidFill>
                <a:latin typeface="Verdana" panose="020B0604030504040204" pitchFamily="34" charset="0"/>
                <a:ea typeface="Verdana" panose="020B0604030504040204" pitchFamily="34" charset="0"/>
              </a:rPr>
              <a:t>Armed with a knife - potential danger?</a:t>
            </a:r>
          </a:p>
          <a:p>
            <a:pPr>
              <a:buClr>
                <a:srgbClr val="FFD700"/>
              </a:buClr>
            </a:pPr>
            <a:r>
              <a:rPr lang="en-US" sz="4000" dirty="0">
                <a:solidFill>
                  <a:schemeClr val="bg1"/>
                </a:solidFill>
                <a:latin typeface="Verdana" panose="020B0604030504040204" pitchFamily="34" charset="0"/>
                <a:ea typeface="Verdana" panose="020B0604030504040204" pitchFamily="34" charset="0"/>
              </a:rPr>
              <a:t>Behaving erratically</a:t>
            </a:r>
          </a:p>
          <a:p>
            <a:pPr>
              <a:buClr>
                <a:srgbClr val="FFD700"/>
              </a:buClr>
            </a:pPr>
            <a:r>
              <a:rPr lang="en-US" sz="4000" dirty="0">
                <a:solidFill>
                  <a:schemeClr val="bg1"/>
                </a:solidFill>
                <a:latin typeface="Verdana" panose="020B0604030504040204" pitchFamily="34" charset="0"/>
                <a:ea typeface="Verdana" panose="020B0604030504040204" pitchFamily="34" charset="0"/>
              </a:rPr>
              <a:t>Non-compliant</a:t>
            </a:r>
          </a:p>
          <a:p>
            <a:pPr>
              <a:buClr>
                <a:srgbClr val="FFD700"/>
              </a:buClr>
            </a:pPr>
            <a:r>
              <a:rPr lang="en-US" sz="4000" dirty="0">
                <a:solidFill>
                  <a:schemeClr val="bg1"/>
                </a:solidFill>
                <a:latin typeface="Verdana" panose="020B0604030504040204" pitchFamily="34" charset="0"/>
                <a:ea typeface="Verdana" panose="020B0604030504040204" pitchFamily="34" charset="0"/>
              </a:rPr>
              <a:t>Officer and public safety</a:t>
            </a:r>
          </a:p>
          <a:p>
            <a:pPr>
              <a:buClr>
                <a:srgbClr val="FFD700"/>
              </a:buClr>
            </a:pPr>
            <a:r>
              <a:rPr lang="en-US" sz="4000" dirty="0">
                <a:solidFill>
                  <a:schemeClr val="bg1"/>
                </a:solidFill>
                <a:latin typeface="Verdana" panose="020B0604030504040204" pitchFamily="34" charset="0"/>
                <a:ea typeface="Verdana" panose="020B0604030504040204" pitchFamily="34" charset="0"/>
              </a:rPr>
              <a:t>Suicide by cop</a:t>
            </a:r>
          </a:p>
          <a:p>
            <a:pPr>
              <a:buClr>
                <a:srgbClr val="FFD700"/>
              </a:buClr>
            </a:pPr>
            <a:endParaRPr lang="en-US" sz="4000" dirty="0">
              <a:solidFill>
                <a:schemeClr val="bg1"/>
              </a:solidFill>
              <a:latin typeface="Verdana" panose="020B0604030504040204" pitchFamily="34" charset="0"/>
              <a:ea typeface="Verdana" panose="020B0604030504040204" pitchFamily="34" charset="0"/>
            </a:endParaRPr>
          </a:p>
          <a:p>
            <a:pPr lvl="1">
              <a:buClr>
                <a:srgbClr val="FFD700"/>
              </a:buClr>
            </a:pPr>
            <a:endParaRPr lang="en-US" sz="3600" dirty="0">
              <a:solidFill>
                <a:schemeClr val="bg1"/>
              </a:solidFill>
              <a:latin typeface="Verdana" panose="020B0604030504040204" pitchFamily="34" charset="0"/>
              <a:ea typeface="Verdana" panose="020B0604030504040204" pitchFamily="34" charset="0"/>
            </a:endParaRPr>
          </a:p>
        </p:txBody>
      </p:sp>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rmAutofit/>
          </a:bodyPr>
          <a:lstStyle/>
          <a:p>
            <a:pPr algn="ctr"/>
            <a:r>
              <a:rPr lang="en-US" sz="6000" dirty="0">
                <a:solidFill>
                  <a:srgbClr val="FFD700"/>
                </a:solidFill>
                <a:latin typeface="Verdana" panose="020B0604030504040204" pitchFamily="34" charset="0"/>
                <a:ea typeface="Verdana" panose="020B0604030504040204" pitchFamily="34" charset="0"/>
              </a:rPr>
              <a:t>Challenges</a:t>
            </a:r>
          </a:p>
        </p:txBody>
      </p:sp>
    </p:spTree>
    <p:extLst>
      <p:ext uri="{BB962C8B-B14F-4D97-AF65-F5344CB8AC3E}">
        <p14:creationId xmlns:p14="http://schemas.microsoft.com/office/powerpoint/2010/main" val="44212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Autofit/>
          </a:bodyPr>
          <a:lstStyle/>
          <a:p>
            <a:pPr algn="ctr"/>
            <a:r>
              <a:rPr lang="en-US" sz="6000" dirty="0">
                <a:solidFill>
                  <a:srgbClr val="FFD700"/>
                </a:solidFill>
                <a:latin typeface="Verdana" panose="020B0604030504040204" pitchFamily="34" charset="0"/>
                <a:ea typeface="Verdana" panose="020B0604030504040204" pitchFamily="34" charset="0"/>
              </a:rPr>
              <a:t>Leadership Snapshot</a:t>
            </a:r>
          </a:p>
        </p:txBody>
      </p:sp>
      <p:sp>
        <p:nvSpPr>
          <p:cNvPr id="14" name="Content Placeholder 2">
            <a:extLst>
              <a:ext uri="{FF2B5EF4-FFF2-40B4-BE49-F238E27FC236}">
                <a16:creationId xmlns:a16="http://schemas.microsoft.com/office/drawing/2014/main" id="{9B126935-A3E6-46B8-9744-1DB9EF2CB39D}"/>
              </a:ext>
            </a:extLst>
          </p:cNvPr>
          <p:cNvSpPr>
            <a:spLocks noGrp="1"/>
          </p:cNvSpPr>
          <p:nvPr>
            <p:ph idx="1"/>
          </p:nvPr>
        </p:nvSpPr>
        <p:spPr>
          <a:xfrm>
            <a:off x="685800" y="1371600"/>
            <a:ext cx="10820400" cy="4800600"/>
          </a:xfrm>
        </p:spPr>
        <p:txBody>
          <a:bodyPr>
            <a:noAutofit/>
          </a:bodyPr>
          <a:lstStyle/>
          <a:p>
            <a:pPr>
              <a:spcAft>
                <a:spcPts val="300"/>
              </a:spcAft>
              <a:buClr>
                <a:srgbClr val="FFD700"/>
              </a:buClr>
            </a:pPr>
            <a:r>
              <a:rPr lang="en-US" sz="3200" dirty="0">
                <a:solidFill>
                  <a:schemeClr val="bg1"/>
                </a:solidFill>
                <a:latin typeface="Verdana" panose="020B0604030504040204" pitchFamily="34" charset="0"/>
                <a:ea typeface="Verdana" panose="020B0604030504040204" pitchFamily="34" charset="0"/>
              </a:rPr>
              <a:t>Effective leadership begins long before the call for service comes in </a:t>
            </a:r>
          </a:p>
          <a:p>
            <a:pPr>
              <a:spcBef>
                <a:spcPts val="600"/>
              </a:spcBef>
              <a:spcAft>
                <a:spcPts val="300"/>
              </a:spcAft>
              <a:buClr>
                <a:srgbClr val="FFD700"/>
              </a:buClr>
            </a:pPr>
            <a:r>
              <a:rPr lang="en-US" sz="3200" dirty="0">
                <a:solidFill>
                  <a:schemeClr val="bg1"/>
                </a:solidFill>
                <a:latin typeface="Verdana" panose="020B0604030504040204" pitchFamily="34" charset="0"/>
                <a:ea typeface="Verdana" panose="020B0604030504040204" pitchFamily="34" charset="0"/>
              </a:rPr>
              <a:t>Leaders must be willing to take responsibility from the moment of dispatch</a:t>
            </a:r>
          </a:p>
          <a:p>
            <a:pPr>
              <a:spcBef>
                <a:spcPts val="600"/>
              </a:spcBef>
              <a:spcAft>
                <a:spcPts val="300"/>
              </a:spcAft>
              <a:buClr>
                <a:srgbClr val="FFD700"/>
              </a:buClr>
            </a:pPr>
            <a:r>
              <a:rPr lang="en-US" sz="3200" dirty="0">
                <a:solidFill>
                  <a:schemeClr val="bg1"/>
                </a:solidFill>
                <a:latin typeface="Verdana" panose="020B0604030504040204" pitchFamily="34" charset="0"/>
                <a:ea typeface="Verdana" panose="020B0604030504040204" pitchFamily="34" charset="0"/>
              </a:rPr>
              <a:t>Get the information you deem important — first-hand if need be</a:t>
            </a:r>
          </a:p>
          <a:p>
            <a:pPr>
              <a:spcAft>
                <a:spcPts val="300"/>
              </a:spcAft>
              <a:buClr>
                <a:srgbClr val="FFD700"/>
              </a:buClr>
            </a:pPr>
            <a:r>
              <a:rPr lang="en-US" sz="3200" dirty="0">
                <a:solidFill>
                  <a:schemeClr val="bg1"/>
                </a:solidFill>
                <a:latin typeface="Verdana" panose="020B0604030504040204" pitchFamily="34" charset="0"/>
                <a:ea typeface="Verdana" panose="020B0604030504040204" pitchFamily="34" charset="0"/>
              </a:rPr>
              <a:t>Embrace the research </a:t>
            </a:r>
          </a:p>
          <a:p>
            <a:pPr>
              <a:spcAft>
                <a:spcPts val="300"/>
              </a:spcAft>
              <a:buClr>
                <a:srgbClr val="FFD700"/>
              </a:buClr>
            </a:pPr>
            <a:r>
              <a:rPr lang="en-US" sz="3200" dirty="0">
                <a:solidFill>
                  <a:schemeClr val="bg1"/>
                </a:solidFill>
                <a:latin typeface="Verdana" panose="020B0604030504040204" pitchFamily="34" charset="0"/>
                <a:ea typeface="Verdana" panose="020B0604030504040204" pitchFamily="34" charset="0"/>
              </a:rPr>
              <a:t>Go to the scene and be visible; Do not assume they will not need you</a:t>
            </a:r>
          </a:p>
        </p:txBody>
      </p:sp>
    </p:spTree>
    <p:extLst>
      <p:ext uri="{BB962C8B-B14F-4D97-AF65-F5344CB8AC3E}">
        <p14:creationId xmlns:p14="http://schemas.microsoft.com/office/powerpoint/2010/main" val="394139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Autofit/>
          </a:bodyPr>
          <a:lstStyle/>
          <a:p>
            <a:pPr algn="ctr"/>
            <a:r>
              <a:rPr lang="en-US" sz="6000" dirty="0">
                <a:solidFill>
                  <a:srgbClr val="FFD700"/>
                </a:solidFill>
                <a:latin typeface="Verdana" panose="020B0604030504040204" pitchFamily="34" charset="0"/>
                <a:ea typeface="Verdana" panose="020B0604030504040204" pitchFamily="34" charset="0"/>
              </a:rPr>
              <a:t>Leadership Snapshot (II)</a:t>
            </a:r>
          </a:p>
        </p:txBody>
      </p:sp>
      <p:sp>
        <p:nvSpPr>
          <p:cNvPr id="14" name="Content Placeholder 2">
            <a:extLst>
              <a:ext uri="{FF2B5EF4-FFF2-40B4-BE49-F238E27FC236}">
                <a16:creationId xmlns:a16="http://schemas.microsoft.com/office/drawing/2014/main" id="{9B126935-A3E6-46B8-9744-1DB9EF2CB39D}"/>
              </a:ext>
            </a:extLst>
          </p:cNvPr>
          <p:cNvSpPr>
            <a:spLocks noGrp="1"/>
          </p:cNvSpPr>
          <p:nvPr>
            <p:ph idx="1"/>
          </p:nvPr>
        </p:nvSpPr>
        <p:spPr>
          <a:xfrm>
            <a:off x="685800" y="1576552"/>
            <a:ext cx="10820400" cy="4800600"/>
          </a:xfrm>
        </p:spPr>
        <p:txBody>
          <a:bodyPr>
            <a:noAutofit/>
          </a:bodyPr>
          <a:lstStyle/>
          <a:p>
            <a:pPr>
              <a:spcAft>
                <a:spcPts val="300"/>
              </a:spcAft>
              <a:buClr>
                <a:srgbClr val="FFD700"/>
              </a:buClr>
            </a:pPr>
            <a:r>
              <a:rPr lang="en-US" sz="3600" dirty="0">
                <a:solidFill>
                  <a:schemeClr val="bg1"/>
                </a:solidFill>
                <a:latin typeface="Verdana" panose="020B0604030504040204" pitchFamily="34" charset="0"/>
                <a:ea typeface="Verdana" panose="020B0604030504040204" pitchFamily="34" charset="0"/>
              </a:rPr>
              <a:t>Know your team and keep them in winnable situations </a:t>
            </a:r>
          </a:p>
          <a:p>
            <a:pPr>
              <a:spcAft>
                <a:spcPts val="300"/>
              </a:spcAft>
              <a:buClr>
                <a:srgbClr val="FFD700"/>
              </a:buClr>
            </a:pPr>
            <a:r>
              <a:rPr lang="en-US" sz="3600" dirty="0">
                <a:solidFill>
                  <a:schemeClr val="bg1"/>
                </a:solidFill>
                <a:latin typeface="Verdana" panose="020B0604030504040204" pitchFamily="34" charset="0"/>
                <a:ea typeface="Verdana" panose="020B0604030504040204" pitchFamily="34" charset="0"/>
              </a:rPr>
              <a:t>Celebrate successful outcomes</a:t>
            </a:r>
          </a:p>
          <a:p>
            <a:pPr>
              <a:spcAft>
                <a:spcPts val="300"/>
              </a:spcAft>
              <a:buClr>
                <a:srgbClr val="FFD700"/>
              </a:buClr>
            </a:pPr>
            <a:r>
              <a:rPr lang="en-US" sz="3600" u="sng" dirty="0">
                <a:solidFill>
                  <a:schemeClr val="bg1"/>
                </a:solidFill>
                <a:latin typeface="Verdana" panose="020B0604030504040204" pitchFamily="34" charset="0"/>
                <a:ea typeface="Verdana" panose="020B0604030504040204" pitchFamily="34" charset="0"/>
              </a:rPr>
              <a:t>Consider</a:t>
            </a:r>
            <a:r>
              <a:rPr lang="en-US" sz="3600" dirty="0">
                <a:solidFill>
                  <a:schemeClr val="bg1"/>
                </a:solidFill>
                <a:latin typeface="Verdana" panose="020B0604030504040204" pitchFamily="34" charset="0"/>
                <a:ea typeface="Verdana" panose="020B0604030504040204" pitchFamily="34" charset="0"/>
              </a:rPr>
              <a:t>: In the St. Louis video, if a supervisor had been dispatched after it was learned the subject was armed with a knife, how might they have altered the response?</a:t>
            </a:r>
          </a:p>
        </p:txBody>
      </p:sp>
    </p:spTree>
    <p:extLst>
      <p:ext uri="{BB962C8B-B14F-4D97-AF65-F5344CB8AC3E}">
        <p14:creationId xmlns:p14="http://schemas.microsoft.com/office/powerpoint/2010/main" val="215709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41B8-06CF-4389-BB85-DB39EFCFD502}"/>
              </a:ext>
            </a:extLst>
          </p:cNvPr>
          <p:cNvSpPr>
            <a:spLocks noGrp="1"/>
          </p:cNvSpPr>
          <p:nvPr>
            <p:ph idx="1"/>
          </p:nvPr>
        </p:nvSpPr>
        <p:spPr>
          <a:xfrm>
            <a:off x="685800" y="1706332"/>
            <a:ext cx="10820400" cy="4800600"/>
          </a:xfrm>
        </p:spPr>
        <p:txBody>
          <a:bodyPr anchor="t">
            <a:normAutofit/>
          </a:bodyPr>
          <a:lstStyle/>
          <a:p>
            <a:pPr marL="0" indent="0" algn="ctr">
              <a:spcAft>
                <a:spcPts val="1000"/>
              </a:spcAft>
              <a:buClr>
                <a:srgbClr val="FFD700"/>
              </a:buClr>
              <a:buNone/>
            </a:pPr>
            <a:r>
              <a:rPr lang="en-US" sz="7200" dirty="0">
                <a:solidFill>
                  <a:srgbClr val="FFD700"/>
                </a:solidFill>
                <a:latin typeface="Verdana" panose="020B0604030504040204" pitchFamily="34" charset="0"/>
                <a:ea typeface="Verdana" panose="020B0604030504040204" pitchFamily="34" charset="0"/>
              </a:rPr>
              <a:t>Thoughts?</a:t>
            </a:r>
          </a:p>
          <a:p>
            <a:pPr marL="0" indent="0" algn="ctr">
              <a:spcAft>
                <a:spcPts val="1000"/>
              </a:spcAft>
              <a:buClr>
                <a:srgbClr val="FFD700"/>
              </a:buClr>
              <a:buNone/>
            </a:pPr>
            <a:r>
              <a:rPr lang="en-US" sz="7200" dirty="0">
                <a:solidFill>
                  <a:srgbClr val="FFD700"/>
                </a:solidFill>
                <a:latin typeface="Verdana" panose="020B0604030504040204" pitchFamily="34" charset="0"/>
                <a:ea typeface="Verdana" panose="020B0604030504040204" pitchFamily="34" charset="0"/>
              </a:rPr>
              <a:t>Questions?</a:t>
            </a:r>
          </a:p>
          <a:p>
            <a:pPr marL="0" indent="0" algn="ctr">
              <a:spcAft>
                <a:spcPts val="1000"/>
              </a:spcAft>
              <a:buClr>
                <a:srgbClr val="FFD700"/>
              </a:buClr>
              <a:buNone/>
            </a:pPr>
            <a:r>
              <a:rPr lang="en-US" sz="7200" dirty="0">
                <a:solidFill>
                  <a:srgbClr val="FFD700"/>
                </a:solidFill>
                <a:latin typeface="Verdana" panose="020B0604030504040204" pitchFamily="34" charset="0"/>
                <a:ea typeface="Verdana" panose="020B0604030504040204" pitchFamily="34" charset="0"/>
              </a:rPr>
              <a:t>Observations?</a:t>
            </a:r>
          </a:p>
        </p:txBody>
      </p:sp>
      <p:pic>
        <p:nvPicPr>
          <p:cNvPr id="8" name="Picture 7">
            <a:extLst>
              <a:ext uri="{FF2B5EF4-FFF2-40B4-BE49-F238E27FC236}">
                <a16:creationId xmlns:a16="http://schemas.microsoft.com/office/drawing/2014/main" id="{B2F226A1-9A95-411E-8137-8A75E9EC1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1" y="6172201"/>
            <a:ext cx="685800" cy="685800"/>
          </a:xfrm>
          <a:prstGeom prst="rect">
            <a:avLst/>
          </a:prstGeom>
        </p:spPr>
      </p:pic>
    </p:spTree>
    <p:extLst>
      <p:ext uri="{BB962C8B-B14F-4D97-AF65-F5344CB8AC3E}">
        <p14:creationId xmlns:p14="http://schemas.microsoft.com/office/powerpoint/2010/main" val="2853998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rmAutofit/>
          </a:bodyPr>
          <a:lstStyle/>
          <a:p>
            <a:pPr algn="ctr"/>
            <a:r>
              <a:rPr lang="en-US" sz="6000" dirty="0">
                <a:solidFill>
                  <a:srgbClr val="FFD700"/>
                </a:solidFill>
                <a:latin typeface="Verdana" panose="020B0604030504040204" pitchFamily="34" charset="0"/>
                <a:ea typeface="Verdana" panose="020B0604030504040204" pitchFamily="34" charset="0"/>
              </a:rPr>
              <a:t>About ICAT (II)</a:t>
            </a:r>
          </a:p>
        </p:txBody>
      </p:sp>
      <p:sp>
        <p:nvSpPr>
          <p:cNvPr id="4" name="Content Placeholder 2">
            <a:extLst>
              <a:ext uri="{FF2B5EF4-FFF2-40B4-BE49-F238E27FC236}">
                <a16:creationId xmlns:a16="http://schemas.microsoft.com/office/drawing/2014/main" id="{66444C82-E35C-41B5-801C-D3E0844869D6}"/>
              </a:ext>
            </a:extLst>
          </p:cNvPr>
          <p:cNvSpPr>
            <a:spLocks noGrp="1"/>
          </p:cNvSpPr>
          <p:nvPr>
            <p:ph idx="1"/>
          </p:nvPr>
        </p:nvSpPr>
        <p:spPr>
          <a:xfrm>
            <a:off x="685800" y="1371599"/>
            <a:ext cx="10942608" cy="4800601"/>
          </a:xfrm>
        </p:spPr>
        <p:txBody>
          <a:bodyPr>
            <a:noAutofit/>
          </a:bodyPr>
          <a:lstStyle/>
          <a:p>
            <a:pPr>
              <a:spcBef>
                <a:spcPts val="600"/>
              </a:spcBef>
              <a:spcAft>
                <a:spcPts val="600"/>
              </a:spcAft>
              <a:buClr>
                <a:srgbClr val="FFD700"/>
              </a:buClr>
            </a:pPr>
            <a:r>
              <a:rPr lang="en-US" sz="3200" dirty="0">
                <a:solidFill>
                  <a:schemeClr val="bg1"/>
                </a:solidFill>
                <a:latin typeface="Verdana" panose="020B0604030504040204" pitchFamily="34" charset="0"/>
                <a:ea typeface="Verdana" panose="020B0604030504040204" pitchFamily="34" charset="0"/>
              </a:rPr>
              <a:t>ICAT brings SWAT-type skills to patrol officers</a:t>
            </a:r>
          </a:p>
          <a:p>
            <a:pPr>
              <a:spcBef>
                <a:spcPts val="600"/>
              </a:spcBef>
              <a:spcAft>
                <a:spcPts val="600"/>
              </a:spcAft>
              <a:buClr>
                <a:srgbClr val="FFD700"/>
              </a:buClr>
            </a:pPr>
            <a:r>
              <a:rPr lang="en-US" sz="3200" dirty="0">
                <a:solidFill>
                  <a:schemeClr val="bg1"/>
                </a:solidFill>
                <a:latin typeface="Verdana" panose="020B0604030504040204" pitchFamily="34" charset="0"/>
                <a:ea typeface="Verdana" panose="020B0604030504040204" pitchFamily="34" charset="0"/>
              </a:rPr>
              <a:t>PERF held national and regional meetings of hundreds of police officials to develop ICAT’s principles</a:t>
            </a:r>
          </a:p>
          <a:p>
            <a:pPr>
              <a:spcBef>
                <a:spcPts val="600"/>
              </a:spcBef>
              <a:spcAft>
                <a:spcPts val="600"/>
              </a:spcAft>
              <a:buClr>
                <a:srgbClr val="FFD700"/>
              </a:buClr>
            </a:pPr>
            <a:r>
              <a:rPr lang="en-US" sz="3200" dirty="0">
                <a:solidFill>
                  <a:schemeClr val="bg1"/>
                </a:solidFill>
                <a:latin typeface="Verdana" panose="020B0604030504040204" pitchFamily="34" charset="0"/>
                <a:ea typeface="Verdana" panose="020B0604030504040204" pitchFamily="34" charset="0"/>
              </a:rPr>
              <a:t>PERF pilot-tests ICAT in seven police departments. Today, more than 600 agencies have received ICAT training</a:t>
            </a:r>
          </a:p>
          <a:p>
            <a:pPr>
              <a:spcBef>
                <a:spcPts val="600"/>
              </a:spcBef>
              <a:spcAft>
                <a:spcPts val="600"/>
              </a:spcAft>
              <a:buClr>
                <a:srgbClr val="FFD700"/>
              </a:buClr>
            </a:pPr>
            <a:r>
              <a:rPr lang="en-US" sz="3200" dirty="0">
                <a:solidFill>
                  <a:schemeClr val="bg1"/>
                </a:solidFill>
                <a:latin typeface="Verdana" panose="020B0604030504040204" pitchFamily="34" charset="0"/>
                <a:ea typeface="Verdana" panose="020B0604030504040204" pitchFamily="34" charset="0"/>
              </a:rPr>
              <a:t>ICAT is continually updated. A new module was added in 2019 on Suicide by Cop incidents</a:t>
            </a:r>
          </a:p>
        </p:txBody>
      </p:sp>
    </p:spTree>
    <p:extLst>
      <p:ext uri="{BB962C8B-B14F-4D97-AF65-F5344CB8AC3E}">
        <p14:creationId xmlns:p14="http://schemas.microsoft.com/office/powerpoint/2010/main" val="408848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5D17C7-4C0B-4A81-B359-E7F71265DF7A}"/>
              </a:ext>
            </a:extLst>
          </p:cNvPr>
          <p:cNvPicPr/>
          <p:nvPr/>
        </p:nvPicPr>
        <p:blipFill rotWithShape="1">
          <a:blip r:embed="rId3"/>
          <a:srcRect l="14391" t="15826" r="27722" b="7123"/>
          <a:stretch/>
        </p:blipFill>
        <p:spPr bwMode="auto">
          <a:xfrm>
            <a:off x="6179976" y="1371600"/>
            <a:ext cx="5326224" cy="398780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4CB67942-9A10-40AF-A573-16A5C7CD887B}"/>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685800" y="1371600"/>
            <a:ext cx="5326224" cy="3987800"/>
          </a:xfrm>
          <a:prstGeom prst="rect">
            <a:avLst/>
          </a:prstGeom>
          <a:noFill/>
          <a:ln>
            <a:noFill/>
          </a:ln>
        </p:spPr>
      </p:pic>
      <p:sp>
        <p:nvSpPr>
          <p:cNvPr id="15" name="Title 11">
            <a:extLst>
              <a:ext uri="{FF2B5EF4-FFF2-40B4-BE49-F238E27FC236}">
                <a16:creationId xmlns:a16="http://schemas.microsoft.com/office/drawing/2014/main" id="{537F9C59-2552-477E-8092-BED4CA311252}"/>
              </a:ext>
            </a:extLst>
          </p:cNvPr>
          <p:cNvSpPr>
            <a:spLocks noGrp="1"/>
          </p:cNvSpPr>
          <p:nvPr>
            <p:ph type="title"/>
          </p:nvPr>
        </p:nvSpPr>
        <p:spPr>
          <a:xfrm>
            <a:off x="685800" y="0"/>
            <a:ext cx="10820400" cy="1371600"/>
          </a:xfrm>
        </p:spPr>
        <p:txBody>
          <a:bodyPr>
            <a:normAutofit/>
          </a:bodyPr>
          <a:lstStyle/>
          <a:p>
            <a:pPr algn="ctr"/>
            <a:r>
              <a:rPr lang="en-US" sz="6000" dirty="0">
                <a:solidFill>
                  <a:srgbClr val="FFD700"/>
                </a:solidFill>
                <a:latin typeface="Verdana" panose="020B0604030504040204" pitchFamily="34" charset="0"/>
                <a:ea typeface="Verdana" panose="020B0604030504040204" pitchFamily="34" charset="0"/>
              </a:rPr>
              <a:t>About ICAT (III)</a:t>
            </a:r>
          </a:p>
        </p:txBody>
      </p:sp>
      <p:sp>
        <p:nvSpPr>
          <p:cNvPr id="16" name="TextBox 15">
            <a:extLst>
              <a:ext uri="{FF2B5EF4-FFF2-40B4-BE49-F238E27FC236}">
                <a16:creationId xmlns:a16="http://schemas.microsoft.com/office/drawing/2014/main" id="{186E1839-66FC-4B18-9A30-66154451C066}"/>
              </a:ext>
            </a:extLst>
          </p:cNvPr>
          <p:cNvSpPr txBox="1"/>
          <p:nvPr/>
        </p:nvSpPr>
        <p:spPr>
          <a:xfrm>
            <a:off x="1993124" y="5486400"/>
            <a:ext cx="27115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ICAT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Camden County, NJ</a:t>
            </a:r>
          </a:p>
        </p:txBody>
      </p:sp>
      <p:sp>
        <p:nvSpPr>
          <p:cNvPr id="17" name="TextBox 16">
            <a:extLst>
              <a:ext uri="{FF2B5EF4-FFF2-40B4-BE49-F238E27FC236}">
                <a16:creationId xmlns:a16="http://schemas.microsoft.com/office/drawing/2014/main" id="{6B69DC15-3BD5-4032-8ACD-3D2EC8828EB6}"/>
              </a:ext>
            </a:extLst>
          </p:cNvPr>
          <p:cNvSpPr txBox="1"/>
          <p:nvPr/>
        </p:nvSpPr>
        <p:spPr>
          <a:xfrm>
            <a:off x="6179976" y="5486400"/>
            <a:ext cx="532197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Suicide by Cop scenario-based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Decatur, IL</a:t>
            </a:r>
          </a:p>
        </p:txBody>
      </p:sp>
    </p:spTree>
    <p:extLst>
      <p:ext uri="{BB962C8B-B14F-4D97-AF65-F5344CB8AC3E}">
        <p14:creationId xmlns:p14="http://schemas.microsoft.com/office/powerpoint/2010/main" val="4102985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75C0BB-207F-41B8-86F5-8E78836A76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73278" y="1371600"/>
            <a:ext cx="6132922" cy="3002437"/>
          </a:xfrm>
          <a:prstGeom prst="rect">
            <a:avLst/>
          </a:prstGeom>
          <a:noFill/>
          <a:ln>
            <a:noFill/>
          </a:ln>
        </p:spPr>
      </p:pic>
      <p:pic>
        <p:nvPicPr>
          <p:cNvPr id="7" name="Picture 6">
            <a:extLst>
              <a:ext uri="{FF2B5EF4-FFF2-40B4-BE49-F238E27FC236}">
                <a16:creationId xmlns:a16="http://schemas.microsoft.com/office/drawing/2014/main" id="{6A96A921-034C-4807-9FC0-10CC72D105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685800" y="1371600"/>
            <a:ext cx="4687478" cy="3002437"/>
          </a:xfrm>
          <a:prstGeom prst="rect">
            <a:avLst/>
          </a:prstGeom>
          <a:noFill/>
          <a:ln>
            <a:noFill/>
          </a:ln>
        </p:spPr>
      </p:pic>
      <p:sp>
        <p:nvSpPr>
          <p:cNvPr id="10" name="Title 11">
            <a:extLst>
              <a:ext uri="{FF2B5EF4-FFF2-40B4-BE49-F238E27FC236}">
                <a16:creationId xmlns:a16="http://schemas.microsoft.com/office/drawing/2014/main" id="{DF0D41E4-1981-48C7-95E3-E527E5EF0271}"/>
              </a:ext>
            </a:extLst>
          </p:cNvPr>
          <p:cNvSpPr>
            <a:spLocks noGrp="1"/>
          </p:cNvSpPr>
          <p:nvPr>
            <p:ph type="title"/>
          </p:nvPr>
        </p:nvSpPr>
        <p:spPr>
          <a:xfrm>
            <a:off x="685800" y="0"/>
            <a:ext cx="10820400" cy="1371600"/>
          </a:xfrm>
        </p:spPr>
        <p:txBody>
          <a:bodyPr>
            <a:normAutofit/>
          </a:bodyPr>
          <a:lstStyle/>
          <a:p>
            <a:pPr algn="ctr"/>
            <a:r>
              <a:rPr lang="en-US" sz="6000" dirty="0">
                <a:solidFill>
                  <a:srgbClr val="FFD700"/>
                </a:solidFill>
                <a:latin typeface="Verdana" panose="020B0604030504040204" pitchFamily="34" charset="0"/>
                <a:ea typeface="Verdana" panose="020B0604030504040204" pitchFamily="34" charset="0"/>
              </a:rPr>
              <a:t>About ICAT (IV)</a:t>
            </a:r>
          </a:p>
        </p:txBody>
      </p:sp>
      <p:sp>
        <p:nvSpPr>
          <p:cNvPr id="11" name="TextBox 10">
            <a:extLst>
              <a:ext uri="{FF2B5EF4-FFF2-40B4-BE49-F238E27FC236}">
                <a16:creationId xmlns:a16="http://schemas.microsoft.com/office/drawing/2014/main" id="{2AE89392-0263-4182-AE55-041C81D11909}"/>
              </a:ext>
            </a:extLst>
          </p:cNvPr>
          <p:cNvSpPr txBox="1"/>
          <p:nvPr/>
        </p:nvSpPr>
        <p:spPr>
          <a:xfrm>
            <a:off x="1530570" y="4477732"/>
            <a:ext cx="299793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ICAT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Baltimore, MD (2017)</a:t>
            </a:r>
          </a:p>
        </p:txBody>
      </p:sp>
      <p:sp>
        <p:nvSpPr>
          <p:cNvPr id="12" name="TextBox 11">
            <a:extLst>
              <a:ext uri="{FF2B5EF4-FFF2-40B4-BE49-F238E27FC236}">
                <a16:creationId xmlns:a16="http://schemas.microsoft.com/office/drawing/2014/main" id="{D1315AC4-479E-4E1C-8A12-5C66B68D8D69}"/>
              </a:ext>
            </a:extLst>
          </p:cNvPr>
          <p:cNvSpPr txBox="1"/>
          <p:nvPr/>
        </p:nvSpPr>
        <p:spPr>
          <a:xfrm>
            <a:off x="6259078" y="4564144"/>
            <a:ext cx="43613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Police Scotland, November 2015</a:t>
            </a:r>
          </a:p>
        </p:txBody>
      </p:sp>
    </p:spTree>
    <p:extLst>
      <p:ext uri="{BB962C8B-B14F-4D97-AF65-F5344CB8AC3E}">
        <p14:creationId xmlns:p14="http://schemas.microsoft.com/office/powerpoint/2010/main" val="2033773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41B8-06CF-4389-BB85-DB39EFCFD502}"/>
              </a:ext>
            </a:extLst>
          </p:cNvPr>
          <p:cNvSpPr>
            <a:spLocks noGrp="1"/>
          </p:cNvSpPr>
          <p:nvPr>
            <p:ph idx="1"/>
          </p:nvPr>
        </p:nvSpPr>
        <p:spPr>
          <a:xfrm>
            <a:off x="685799" y="0"/>
            <a:ext cx="10820402" cy="1371600"/>
          </a:xfrm>
        </p:spPr>
        <p:txBody>
          <a:bodyPr anchor="ctr">
            <a:noAutofit/>
          </a:bodyPr>
          <a:lstStyle/>
          <a:p>
            <a:pPr marL="0" indent="0" algn="ctr">
              <a:lnSpc>
                <a:spcPct val="80000"/>
              </a:lnSpc>
              <a:buClr>
                <a:srgbClr val="FFD700"/>
              </a:buClr>
              <a:buNone/>
            </a:pPr>
            <a:r>
              <a:rPr lang="en-US" sz="4400" dirty="0">
                <a:solidFill>
                  <a:schemeClr val="bg1"/>
                </a:solidFill>
                <a:latin typeface="Verdana" panose="020B0604030504040204" pitchFamily="34" charset="0"/>
                <a:ea typeface="Verdana" panose="020B0604030504040204" pitchFamily="34" charset="0"/>
              </a:rPr>
              <a:t>This training is about creating </a:t>
            </a:r>
          </a:p>
          <a:p>
            <a:pPr marL="0" indent="0" algn="ctr">
              <a:lnSpc>
                <a:spcPct val="80000"/>
              </a:lnSpc>
              <a:buClr>
                <a:srgbClr val="FFD700"/>
              </a:buClr>
              <a:buNone/>
            </a:pPr>
            <a:r>
              <a:rPr lang="en-US" sz="4400" dirty="0">
                <a:solidFill>
                  <a:srgbClr val="FFD700"/>
                </a:solidFill>
                <a:latin typeface="Verdana" panose="020B0604030504040204" pitchFamily="34" charset="0"/>
                <a:ea typeface="Verdana" panose="020B0604030504040204" pitchFamily="34" charset="0"/>
              </a:rPr>
              <a:t>more</a:t>
            </a:r>
            <a:r>
              <a:rPr lang="en-US" sz="4400" dirty="0">
                <a:solidFill>
                  <a:schemeClr val="bg1"/>
                </a:solidFill>
                <a:latin typeface="Verdana" panose="020B0604030504040204" pitchFamily="34" charset="0"/>
                <a:ea typeface="Verdana" panose="020B0604030504040204" pitchFamily="34" charset="0"/>
              </a:rPr>
              <a:t> </a:t>
            </a:r>
            <a:r>
              <a:rPr lang="en-US" sz="4400" dirty="0">
                <a:solidFill>
                  <a:srgbClr val="FFD700"/>
                </a:solidFill>
                <a:latin typeface="Verdana" panose="020B0604030504040204" pitchFamily="34" charset="0"/>
                <a:ea typeface="Verdana" panose="020B0604030504040204" pitchFamily="34" charset="0"/>
              </a:rPr>
              <a:t>options</a:t>
            </a:r>
          </a:p>
        </p:txBody>
      </p:sp>
      <p:sp>
        <p:nvSpPr>
          <p:cNvPr id="4" name="Rectangle 3">
            <a:extLst>
              <a:ext uri="{FF2B5EF4-FFF2-40B4-BE49-F238E27FC236}">
                <a16:creationId xmlns:a16="http://schemas.microsoft.com/office/drawing/2014/main" id="{6091CFA9-E79E-45DB-BD8F-40395B4716EC}"/>
              </a:ext>
            </a:extLst>
          </p:cNvPr>
          <p:cNvSpPr/>
          <p:nvPr/>
        </p:nvSpPr>
        <p:spPr>
          <a:xfrm>
            <a:off x="685799" y="1371600"/>
            <a:ext cx="5410200"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“Throughout the process, we reminded each other that we were looking to give officers more tools and options, not less. ICAT would not take anything away and it would seek to make these incidents safer for everyone.”</a:t>
            </a:r>
          </a:p>
        </p:txBody>
      </p:sp>
      <p:sp>
        <p:nvSpPr>
          <p:cNvPr id="2" name="TextBox 1">
            <a:extLst>
              <a:ext uri="{FF2B5EF4-FFF2-40B4-BE49-F238E27FC236}">
                <a16:creationId xmlns:a16="http://schemas.microsoft.com/office/drawing/2014/main" id="{162D6CA5-A08B-4348-A70E-F0889044DEBC}"/>
              </a:ext>
            </a:extLst>
          </p:cNvPr>
          <p:cNvSpPr txBox="1"/>
          <p:nvPr/>
        </p:nvSpPr>
        <p:spPr>
          <a:xfrm>
            <a:off x="9359660" y="6172200"/>
            <a:ext cx="214654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-Sgt. John Flynn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(NYPD ESU)</a:t>
            </a:r>
          </a:p>
        </p:txBody>
      </p:sp>
      <p:pic>
        <p:nvPicPr>
          <p:cNvPr id="5" name="Picture 4" descr=" ">
            <a:extLst>
              <a:ext uri="{FF2B5EF4-FFF2-40B4-BE49-F238E27FC236}">
                <a16:creationId xmlns:a16="http://schemas.microsoft.com/office/drawing/2014/main" id="{A4C45BDF-29E3-48A7-AB15-DA20ACA8A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87260"/>
            <a:ext cx="5410201" cy="3042442"/>
          </a:xfrm>
          <a:prstGeom prst="rect">
            <a:avLst/>
          </a:prstGeom>
        </p:spPr>
      </p:pic>
    </p:spTree>
    <p:extLst>
      <p:ext uri="{BB962C8B-B14F-4D97-AF65-F5344CB8AC3E}">
        <p14:creationId xmlns:p14="http://schemas.microsoft.com/office/powerpoint/2010/main" val="2592817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ntaCruz_Intro_Edited">
            <a:hlinkClick r:id="" action="ppaction://media"/>
            <a:extLst>
              <a:ext uri="{FF2B5EF4-FFF2-40B4-BE49-F238E27FC236}">
                <a16:creationId xmlns:a16="http://schemas.microsoft.com/office/drawing/2014/main" id="{BF1F1859-9FED-4586-B1DB-20777D62B0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431982"/>
            <a:ext cx="8534400" cy="4800600"/>
          </a:xfrm>
          <a:prstGeom prst="rect">
            <a:avLst/>
          </a:prstGeom>
        </p:spPr>
      </p:pic>
      <p:sp>
        <p:nvSpPr>
          <p:cNvPr id="3" name="Title 11">
            <a:extLst>
              <a:ext uri="{FF2B5EF4-FFF2-40B4-BE49-F238E27FC236}">
                <a16:creationId xmlns:a16="http://schemas.microsoft.com/office/drawing/2014/main" id="{1E9492E1-69AB-417A-9759-6A2D54D724DF}"/>
              </a:ext>
            </a:extLst>
          </p:cNvPr>
          <p:cNvSpPr>
            <a:spLocks noGrp="1"/>
          </p:cNvSpPr>
          <p:nvPr>
            <p:ph type="title"/>
          </p:nvPr>
        </p:nvSpPr>
        <p:spPr>
          <a:xfrm>
            <a:off x="685800" y="17252"/>
            <a:ext cx="10820400" cy="1371600"/>
          </a:xfrm>
        </p:spPr>
        <p:txBody>
          <a:bodyPr>
            <a:noAutofit/>
          </a:bodyPr>
          <a:lstStyle/>
          <a:p>
            <a:pPr algn="ctr"/>
            <a:r>
              <a:rPr lang="en-US" sz="4800" dirty="0">
                <a:solidFill>
                  <a:srgbClr val="FFD700"/>
                </a:solidFill>
                <a:latin typeface="Verdana" panose="020B0604030504040204" pitchFamily="34" charset="0"/>
                <a:ea typeface="Verdana" panose="020B0604030504040204" pitchFamily="34" charset="0"/>
              </a:rPr>
              <a:t>Sheriff Jim Hart:</a:t>
            </a:r>
            <a:br>
              <a:rPr lang="en-US" sz="4800" dirty="0">
                <a:solidFill>
                  <a:srgbClr val="FFD700"/>
                </a:solidFill>
                <a:latin typeface="Verdana" panose="020B0604030504040204" pitchFamily="34" charset="0"/>
                <a:ea typeface="Verdana" panose="020B0604030504040204" pitchFamily="34" charset="0"/>
              </a:rPr>
            </a:br>
            <a:r>
              <a:rPr lang="en-US" sz="4800" dirty="0">
                <a:solidFill>
                  <a:srgbClr val="FFD700"/>
                </a:solidFill>
                <a:latin typeface="Verdana" panose="020B0604030504040204" pitchFamily="34" charset="0"/>
                <a:ea typeface="Verdana" panose="020B0604030504040204" pitchFamily="34" charset="0"/>
              </a:rPr>
              <a:t>The Impact of ICAT</a:t>
            </a:r>
          </a:p>
        </p:txBody>
      </p:sp>
    </p:spTree>
    <p:extLst>
      <p:ext uri="{BB962C8B-B14F-4D97-AF65-F5344CB8AC3E}">
        <p14:creationId xmlns:p14="http://schemas.microsoft.com/office/powerpoint/2010/main" val="321551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3A80"/>
        </a:solidFill>
        <a:effectLst/>
      </p:bgPr>
    </p:bg>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82223" cy="1173192"/>
          </a:xfrm>
        </p:spPr>
        <p:txBody>
          <a:bodyPr>
            <a:normAutofit/>
          </a:bodyPr>
          <a:lstStyle/>
          <a:p>
            <a:pPr algn="ctr"/>
            <a:r>
              <a:rPr lang="en-US" sz="4800" dirty="0">
                <a:solidFill>
                  <a:srgbClr val="FFD700"/>
                </a:solidFill>
                <a:latin typeface="Verdana" panose="020B0604030504040204" pitchFamily="34" charset="0"/>
                <a:ea typeface="Verdana" panose="020B0604030504040204" pitchFamily="34" charset="0"/>
              </a:rPr>
              <a:t>LEAs Using ICAT</a:t>
            </a:r>
          </a:p>
        </p:txBody>
      </p:sp>
      <p:pic>
        <p:nvPicPr>
          <p:cNvPr id="11" name="Picture 10">
            <a:extLst>
              <a:ext uri="{FF2B5EF4-FFF2-40B4-BE49-F238E27FC236}">
                <a16:creationId xmlns:a16="http://schemas.microsoft.com/office/drawing/2014/main" id="{CF49F7F3-C74B-4E9B-8767-0F92CAB02173}"/>
              </a:ext>
            </a:extLst>
          </p:cNvPr>
          <p:cNvPicPr>
            <a:picLocks noChangeAspect="1"/>
          </p:cNvPicPr>
          <p:nvPr/>
        </p:nvPicPr>
        <p:blipFill>
          <a:blip r:embed="rId3"/>
          <a:stretch>
            <a:fillRect/>
          </a:stretch>
        </p:blipFill>
        <p:spPr>
          <a:xfrm>
            <a:off x="409434" y="6858000"/>
            <a:ext cx="11434953" cy="6184149"/>
          </a:xfrm>
          <a:prstGeom prst="rect">
            <a:avLst/>
          </a:prstGeom>
        </p:spPr>
      </p:pic>
    </p:spTree>
    <p:extLst>
      <p:ext uri="{BB962C8B-B14F-4D97-AF65-F5344CB8AC3E}">
        <p14:creationId xmlns:p14="http://schemas.microsoft.com/office/powerpoint/2010/main" val="40456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3.95833E-6 4.07407E-6 L -0.00247 -0.86181 " pathEditMode="relative" rAng="0" ptsTypes="AA">
                                      <p:cBhvr>
                                        <p:cTn id="6" dur="5000" fill="hold"/>
                                        <p:tgtEl>
                                          <p:spTgt spid="11"/>
                                        </p:tgtEl>
                                        <p:attrNameLst>
                                          <p:attrName>ppt_x</p:attrName>
                                          <p:attrName>ppt_y</p:attrName>
                                        </p:attrNameLst>
                                      </p:cBhvr>
                                      <p:rCtr x="-130" y="-4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41B8-06CF-4389-BB85-DB39EFCFD502}"/>
              </a:ext>
            </a:extLst>
          </p:cNvPr>
          <p:cNvSpPr>
            <a:spLocks noGrp="1"/>
          </p:cNvSpPr>
          <p:nvPr>
            <p:ph idx="1"/>
          </p:nvPr>
        </p:nvSpPr>
        <p:spPr>
          <a:xfrm>
            <a:off x="685800" y="1371600"/>
            <a:ext cx="5410200" cy="4800600"/>
          </a:xfrm>
        </p:spPr>
        <p:txBody>
          <a:bodyPr>
            <a:normAutofit/>
          </a:bodyPr>
          <a:lstStyle/>
          <a:p>
            <a:pPr marL="0" indent="0">
              <a:spcBef>
                <a:spcPts val="1200"/>
              </a:spcBef>
              <a:spcAft>
                <a:spcPts val="1200"/>
              </a:spcAft>
              <a:buClr>
                <a:srgbClr val="FFD700"/>
              </a:buClr>
              <a:buNone/>
            </a:pPr>
            <a:r>
              <a:rPr lang="en-US" sz="4800" dirty="0">
                <a:solidFill>
                  <a:schemeClr val="bg1"/>
                </a:solidFill>
                <a:latin typeface="Verdana" panose="020B0604030504040204" pitchFamily="34" charset="0"/>
                <a:ea typeface="Verdana" panose="020B0604030504040204" pitchFamily="34" charset="0"/>
              </a:rPr>
              <a:t>Incidents in which a subject in crisis is unarmed, </a:t>
            </a:r>
            <a:br>
              <a:rPr lang="en-US" sz="4800" dirty="0">
                <a:solidFill>
                  <a:schemeClr val="bg1"/>
                </a:solidFill>
                <a:latin typeface="Verdana" panose="020B0604030504040204" pitchFamily="34" charset="0"/>
                <a:ea typeface="Verdana" panose="020B0604030504040204" pitchFamily="34" charset="0"/>
              </a:rPr>
            </a:br>
            <a:r>
              <a:rPr lang="en-US" sz="4800" dirty="0">
                <a:solidFill>
                  <a:schemeClr val="bg1"/>
                </a:solidFill>
                <a:latin typeface="Verdana" panose="020B0604030504040204" pitchFamily="34" charset="0"/>
                <a:ea typeface="Verdana" panose="020B0604030504040204" pitchFamily="34" charset="0"/>
              </a:rPr>
              <a:t>or armed with a weapon </a:t>
            </a:r>
            <a:r>
              <a:rPr lang="en-US" sz="4800" i="1" u="sng" dirty="0">
                <a:solidFill>
                  <a:schemeClr val="bg1"/>
                </a:solidFill>
                <a:latin typeface="Verdana" panose="020B0604030504040204" pitchFamily="34" charset="0"/>
                <a:ea typeface="Verdana" panose="020B0604030504040204" pitchFamily="34" charset="0"/>
              </a:rPr>
              <a:t>other</a:t>
            </a:r>
            <a:r>
              <a:rPr lang="en-US" sz="4800" u="sng" dirty="0">
                <a:solidFill>
                  <a:schemeClr val="bg1"/>
                </a:solidFill>
                <a:latin typeface="Verdana" panose="020B0604030504040204" pitchFamily="34" charset="0"/>
                <a:ea typeface="Verdana" panose="020B0604030504040204" pitchFamily="34" charset="0"/>
              </a:rPr>
              <a:t> </a:t>
            </a:r>
            <a:r>
              <a:rPr lang="en-US" sz="4800" i="1" u="sng" dirty="0">
                <a:solidFill>
                  <a:schemeClr val="bg1"/>
                </a:solidFill>
                <a:latin typeface="Verdana" panose="020B0604030504040204" pitchFamily="34" charset="0"/>
                <a:ea typeface="Verdana" panose="020B0604030504040204" pitchFamily="34" charset="0"/>
              </a:rPr>
              <a:t>than</a:t>
            </a:r>
            <a:r>
              <a:rPr lang="en-US" sz="4800" dirty="0">
                <a:solidFill>
                  <a:schemeClr val="bg1"/>
                </a:solidFill>
                <a:latin typeface="Verdana" panose="020B0604030504040204" pitchFamily="34" charset="0"/>
                <a:ea typeface="Verdana" panose="020B0604030504040204" pitchFamily="34" charset="0"/>
              </a:rPr>
              <a:t> a firearm</a:t>
            </a:r>
          </a:p>
        </p:txBody>
      </p:sp>
      <p:sp>
        <p:nvSpPr>
          <p:cNvPr id="6" name="Title 11">
            <a:extLst>
              <a:ext uri="{FF2B5EF4-FFF2-40B4-BE49-F238E27FC236}">
                <a16:creationId xmlns:a16="http://schemas.microsoft.com/office/drawing/2014/main" id="{1BD9257D-E835-4DF8-B33F-1470B8817A60}"/>
              </a:ext>
            </a:extLst>
          </p:cNvPr>
          <p:cNvSpPr>
            <a:spLocks noGrp="1"/>
          </p:cNvSpPr>
          <p:nvPr>
            <p:ph type="title"/>
          </p:nvPr>
        </p:nvSpPr>
        <p:spPr>
          <a:xfrm>
            <a:off x="685800" y="0"/>
            <a:ext cx="10820400" cy="1371600"/>
          </a:xfrm>
        </p:spPr>
        <p:txBody>
          <a:bodyPr>
            <a:normAutofit/>
          </a:bodyPr>
          <a:lstStyle/>
          <a:p>
            <a:pPr algn="ctr"/>
            <a:r>
              <a:rPr lang="en-US" sz="6000" dirty="0">
                <a:solidFill>
                  <a:srgbClr val="FFD700"/>
                </a:solidFill>
                <a:latin typeface="Verdana" panose="020B0604030504040204" pitchFamily="34" charset="0"/>
                <a:ea typeface="Verdana" panose="020B0604030504040204" pitchFamily="34" charset="0"/>
              </a:rPr>
              <a:t>ICAT’s Focus</a:t>
            </a:r>
          </a:p>
        </p:txBody>
      </p:sp>
      <p:pic>
        <p:nvPicPr>
          <p:cNvPr id="2" name="Picture 1">
            <a:extLst>
              <a:ext uri="{FF2B5EF4-FFF2-40B4-BE49-F238E27FC236}">
                <a16:creationId xmlns:a16="http://schemas.microsoft.com/office/drawing/2014/main" id="{A2632D11-47C9-4FB9-986C-C9A9A8CAA2B3}"/>
              </a:ext>
            </a:extLst>
          </p:cNvPr>
          <p:cNvPicPr>
            <a:picLocks noChangeAspect="1"/>
          </p:cNvPicPr>
          <p:nvPr/>
        </p:nvPicPr>
        <p:blipFill rotWithShape="1">
          <a:blip r:embed="rId3"/>
          <a:srcRect l="29505" t="15256" r="36958"/>
          <a:stretch/>
        </p:blipFill>
        <p:spPr>
          <a:xfrm>
            <a:off x="7297947" y="1359430"/>
            <a:ext cx="4208253" cy="4812770"/>
          </a:xfrm>
          <a:prstGeom prst="rect">
            <a:avLst/>
          </a:prstGeom>
        </p:spPr>
      </p:pic>
    </p:spTree>
    <p:extLst>
      <p:ext uri="{BB962C8B-B14F-4D97-AF65-F5344CB8AC3E}">
        <p14:creationId xmlns:p14="http://schemas.microsoft.com/office/powerpoint/2010/main" val="338234723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998</Words>
  <PresentationFormat>Widescreen</PresentationFormat>
  <Paragraphs>126</Paragraphs>
  <Slides>25</Slides>
  <Notes>25</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Verdana</vt:lpstr>
      <vt:lpstr>1_Office Theme</vt:lpstr>
      <vt:lpstr>Introduction</vt:lpstr>
      <vt:lpstr>About ICAT</vt:lpstr>
      <vt:lpstr>About ICAT (II)</vt:lpstr>
      <vt:lpstr>About ICAT (III)</vt:lpstr>
      <vt:lpstr>About ICAT (IV)</vt:lpstr>
      <vt:lpstr>PowerPoint Presentation</vt:lpstr>
      <vt:lpstr>Sheriff Jim Hart: The Impact of ICAT</vt:lpstr>
      <vt:lpstr>LEAs Using ICAT</vt:lpstr>
      <vt:lpstr>ICAT’s Focus</vt:lpstr>
      <vt:lpstr>ICAT’s Focus (II)</vt:lpstr>
      <vt:lpstr>ICAT Research</vt:lpstr>
      <vt:lpstr>ICAT Research (II)</vt:lpstr>
      <vt:lpstr>ICAT Research (III)</vt:lpstr>
      <vt:lpstr>Case Study</vt:lpstr>
      <vt:lpstr>Consider:</vt:lpstr>
      <vt:lpstr>Challenging Conventional Thinking</vt:lpstr>
      <vt:lpstr>This training covers:</vt:lpstr>
      <vt:lpstr>This training is NOT:</vt:lpstr>
      <vt:lpstr>Focus</vt:lpstr>
      <vt:lpstr>Implementation</vt:lpstr>
      <vt:lpstr>Case Study</vt:lpstr>
      <vt:lpstr>Challenges</vt:lpstr>
      <vt:lpstr>Leadership Snapshot</vt:lpstr>
      <vt:lpstr>Leadership Snapshot (II)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2021-08-11T16:43:55Z</dcterms:created>
  <dcterms:modified xsi:type="dcterms:W3CDTF">2021-08-11T16:45:28Z</dcterms:modified>
</cp:coreProperties>
</file>