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92" r:id="rId2"/>
  </p:sldMasterIdLst>
  <p:notesMasterIdLst>
    <p:notesMasterId r:id="rId31"/>
  </p:notesMasterIdLst>
  <p:handoutMasterIdLst>
    <p:handoutMasterId r:id="rId32"/>
  </p:handoutMasterIdLst>
  <p:sldIdLst>
    <p:sldId id="256" r:id="rId3"/>
    <p:sldId id="402" r:id="rId4"/>
    <p:sldId id="349" r:id="rId5"/>
    <p:sldId id="417" r:id="rId6"/>
    <p:sldId id="421" r:id="rId7"/>
    <p:sldId id="418" r:id="rId8"/>
    <p:sldId id="409" r:id="rId9"/>
    <p:sldId id="386" r:id="rId10"/>
    <p:sldId id="399" r:id="rId11"/>
    <p:sldId id="404" r:id="rId12"/>
    <p:sldId id="387" r:id="rId13"/>
    <p:sldId id="390" r:id="rId14"/>
    <p:sldId id="385" r:id="rId15"/>
    <p:sldId id="405" r:id="rId16"/>
    <p:sldId id="391" r:id="rId17"/>
    <p:sldId id="423" r:id="rId18"/>
    <p:sldId id="392" r:id="rId19"/>
    <p:sldId id="400" r:id="rId20"/>
    <p:sldId id="393" r:id="rId21"/>
    <p:sldId id="394" r:id="rId22"/>
    <p:sldId id="397" r:id="rId23"/>
    <p:sldId id="396" r:id="rId24"/>
    <p:sldId id="401" r:id="rId25"/>
    <p:sldId id="398" r:id="rId26"/>
    <p:sldId id="407" r:id="rId27"/>
    <p:sldId id="422" r:id="rId28"/>
    <p:sldId id="419" r:id="rId29"/>
    <p:sldId id="40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7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0" d="100"/>
          <a:sy n="80" d="100"/>
        </p:scale>
        <p:origin x="16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2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F95D28F-5EEA-4E2B-97FA-58E09F8727E8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85590B6-C71F-4C62-85AF-CFC5C6F3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009B758-942F-4AE8-91D9-BC77642E935B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49EC9E-606A-4C20-A927-B5B4A649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b7goXKxFQ&amp;feature=youtu.b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7121-4DAD-4A97-80BA-6163D24163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https://www.youtube.com/watch?v=_FcrJDhelug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7F73C4-20FD-48EC-8345-BCDE9242367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84BB0-5892-438C-B091-7497E17F3DF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66A358-FF72-41B4-A2F5-0878D30939B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9B4364-2BBD-4D4D-8C89-76B8959B129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2A43FF-EED9-42FF-8430-5B1D9647EE5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  <a:hlinkClick r:id="rId3"/>
              </a:rPr>
              <a:t>https://www.youtube.com/watch?v=jlb7goXKxFQ&amp;feature=youtu.be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5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CD315-54AF-47DB-B9A0-AE6577904FF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C379F-A672-4488-8EB0-D099BF970DB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474736-5F73-449D-A428-12ED36885BD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9E3D8E-4A66-4C30-8ABB-4C4CAE1DAEA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AA22BA-8CDC-4E66-AAD8-CA775E7D0BA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A5D912-18DD-44D2-AE76-7A1F76E1ED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https://www.youtube.com/watch?v=5NCYvsEBAPU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837603-B0AE-41F6-B372-1BA61A0E512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AB614-407F-477E-84C3-811FBD2EADA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Link to video: https://www.youtube.com/watch?v=VBY7zzsQVnU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CE4167-49DF-463F-AB3D-58B042768B8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Link to video: https://www.youtube.com/watch?v=_FcrJDhelug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8AB95F-6402-482F-8291-19117F6D7F71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9FA2C-ECDA-4C4B-86C0-14F977A1CA9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A9FA2C-ECDA-4C4B-86C0-14F977A1CA9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6FF6-9926-4BB6-99E2-F06D236F765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2CD62-AD05-40D4-800A-E0427C002F0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033A8F-10B7-4114-A743-4250CE3F320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A3ABAF-99C8-4A21-928A-4972451DBF1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B14806B-4D86-4FAC-8A06-BEBB10AC7A7D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B02070E-FC91-48D7-9216-EAA7AA81C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AF830-7082-47B1-9972-CF90BD95944D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9D20D-9840-4A16-A2EC-E2366CED3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991D1-5B7A-4306-B909-1B0420E40C80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26C9-D40C-4CEA-8CA2-717BE038A7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6D0B005-1AF6-4234-BA8B-BBDAE6894E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400800" y="381000"/>
            <a:ext cx="25908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7160-862A-4C42-BF6A-57A07EF94977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3233-944B-4E7D-B286-9E1CCA2B7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53200" y="381000"/>
            <a:ext cx="2438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2452743" cy="92659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514582B-53AB-4DEE-90B7-B91F0C9B11D3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33E51DE-090D-4ACA-AFF1-D8345C9E8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B02D-69D5-4029-93D6-560DA2626B0C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B005-1AF6-4234-BA8B-BBDAE689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F19-BE6B-4A6F-9BD4-E269548A2556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F546-90BF-4C36-902C-4F042A67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1456-BD71-4374-B4AD-56C333B40F28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2800-230D-4308-96CC-389DB658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9959-A885-4B6A-939C-9C7A99D6FA21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5C6F8-DD0C-49EE-8EE6-3B5FEF3851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15C22-7F99-48FA-8429-5E826BD3FE5F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EB47C-FDA5-44E7-B666-4ABD04E5C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EA875-9BEC-4B7A-8BFF-24C17F6283DE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5A96-3D58-43EF-903B-16B990F92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17D6E-2978-41C4-9445-07A9B35B397B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F656-E35D-47CB-B5BA-BA486C2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7D5DD-3457-4C13-9DEB-049A5015C5BE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D992-F462-4AA7-A7C6-5C3A7AB5F1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F4D24-47E0-48EE-B173-B803A740FEB0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DF298-4BE9-4CA3-8C74-37390D1F4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F87160-862A-4C42-BF6A-57A07EF94977}" type="datetime1">
              <a:rPr lang="en-US" smtClean="0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343233-944B-4E7D-B286-9E1CCA2B71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  <p:sldLayoutId id="2147483887" r:id="rId30"/>
    <p:sldLayoutId id="2147483888" r:id="rId31"/>
    <p:sldLayoutId id="2147483891" r:id="rId32"/>
    <p:sldLayoutId id="2147483844" r:id="rId33"/>
    <p:sldLayoutId id="2147483845" r:id="rId3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E3B7-343E-4F69-97F4-6DB9197AFAFE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4F24-6558-4258-8FDF-435D08B4D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Users\jmcginty\Documents\UOF%20videos\Training%20Guide\Videos%20for%20training%20guide\Glendale%20OH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19800"/>
            <a:ext cx="2399678" cy="6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CATRectangle_LG_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5800"/>
            <a:ext cx="9144000" cy="384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4724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The Critical </a:t>
            </a:r>
            <a:br>
              <a:rPr lang="en-US" sz="32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Decision-Making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51620" y="6019800"/>
            <a:ext cx="32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Coeur d</a:t>
            </a:r>
            <a:r>
              <a:rPr lang="en-US" altLang="en-US" sz="3200" b="1" dirty="0"/>
              <a:t>’</a:t>
            </a:r>
            <a:r>
              <a:rPr lang="en-US" sz="3200" b="1" dirty="0"/>
              <a:t>Alene, ID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0" y="1828800"/>
            <a:ext cx="6797359" cy="3698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7415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055611-B490-40EF-A96E-D71881B7592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411" name="Content Placeholder 1"/>
          <p:cNvSpPr txBox="1">
            <a:spLocks/>
          </p:cNvSpPr>
          <p:nvPr/>
        </p:nvSpPr>
        <p:spPr bwMode="auto">
          <a:xfrm>
            <a:off x="304800" y="2514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300" b="1"/>
              <a:t>Ask yourself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 b="1" i="1"/>
              <a:t>Do I need to take immediate action?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/>
              <a:t>What more information do I need?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/>
              <a:t>Am I trained and equipped to handle this situation myself 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 b="1" i="1"/>
              <a:t>What is the threat/risk?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57200" y="1752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2: Assess Situation, Threats &amp; Risk</a:t>
            </a:r>
            <a:endParaRPr lang="en-US" sz="320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362200"/>
            <a:ext cx="3952875" cy="3787775"/>
            <a:chOff x="4876800" y="2514600"/>
            <a:chExt cx="3952875" cy="3787775"/>
          </a:xfrm>
        </p:grpSpPr>
        <p:pic>
          <p:nvPicPr>
            <p:cNvPr id="17413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876800" y="25146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67459" t="37083" b="40250"/>
            <a:stretch>
              <a:fillRect/>
            </a:stretch>
          </p:blipFill>
          <p:spPr bwMode="auto">
            <a:xfrm>
              <a:off x="7543800" y="3317875"/>
              <a:ext cx="1285875" cy="107632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21E7FF-CA73-4973-B108-47AC7C16B42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5" name="Content Placeholder 1"/>
          <p:cNvSpPr txBox="1">
            <a:spLocks/>
          </p:cNvSpPr>
          <p:nvPr/>
        </p:nvSpPr>
        <p:spPr bwMode="auto">
          <a:xfrm>
            <a:off x="685800" y="22860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Accurately assess person, object or environmental factors that could put officer/public at risk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Two risk categories at this stage:</a:t>
            </a:r>
          </a:p>
          <a:p>
            <a:pPr marL="895350" lvl="1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High risk</a:t>
            </a:r>
          </a:p>
          <a:p>
            <a:pPr marL="895350" lvl="1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/>
              <a:t>Unknown risk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u="sng" dirty="0"/>
              <a:t>Guard against officer complacency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457200" y="1752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Threat Assessment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0F88E-22FA-47F2-9646-83889E61046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9459" name="Content Placeholder 1"/>
          <p:cNvSpPr txBox="1">
            <a:spLocks/>
          </p:cNvSpPr>
          <p:nvPr/>
        </p:nvSpPr>
        <p:spPr bwMode="auto">
          <a:xfrm>
            <a:off x="533400" y="2362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300" b="1"/>
              <a:t>Assess the subject</a:t>
            </a:r>
            <a:r>
              <a:rPr lang="en-US" altLang="en-US" sz="3300" b="1"/>
              <a:t>’</a:t>
            </a:r>
            <a:r>
              <a:rPr lang="en-US" sz="3300" b="1"/>
              <a:t>s: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Means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Ability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Opportunity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/>
              <a:t>Intent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br>
              <a:rPr lang="en-US" sz="3000"/>
            </a:br>
            <a:r>
              <a:rPr lang="en-US" sz="2800" b="1"/>
              <a:t>Watch out for </a:t>
            </a:r>
            <a:r>
              <a:rPr lang="en-US" altLang="en-US" sz="2800" b="1"/>
              <a:t>“</a:t>
            </a:r>
            <a:r>
              <a:rPr lang="en-US" sz="2800" b="1"/>
              <a:t>transfer of malice</a:t>
            </a:r>
            <a:r>
              <a:rPr lang="en-US" altLang="en-US" sz="2800" b="1"/>
              <a:t>”</a:t>
            </a:r>
            <a:r>
              <a:rPr lang="en-US" sz="2800" b="1"/>
              <a:t> </a:t>
            </a:r>
            <a:br>
              <a:rPr lang="en-US" sz="2800" b="1"/>
            </a:br>
            <a:r>
              <a:rPr lang="en-US" sz="2800" b="1"/>
              <a:t>(or aggression)</a:t>
            </a:r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000"/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600" b="1"/>
          </a:p>
          <a:p>
            <a:pPr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000" b="1"/>
          </a:p>
          <a:p>
            <a:pPr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1676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Threat Assessment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BDE1FC-5811-470A-9170-133E94E085B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3400" y="2362200"/>
            <a:ext cx="7543800" cy="41910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Minimize risk to victim and public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Maximize officer safety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Minimize risk to subject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Allow for safe detention of subject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  <a:ea typeface="+mn-ea"/>
              </a:rPr>
              <a:t>Allow for recovery, preservation of evidence</a:t>
            </a: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+mn-lt"/>
              <a:ea typeface="+mn-ea"/>
            </a:endParaRP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800" b="1" dirty="0">
              <a:latin typeface="+mn-lt"/>
              <a:ea typeface="+mn-ea"/>
            </a:endParaRPr>
          </a:p>
          <a:p>
            <a:pPr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3200" b="1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7200" y="1676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3600" b="1">
                <a:solidFill>
                  <a:srgbClr val="C00000"/>
                </a:solidFill>
              </a:rPr>
              <a:t>Begin developing a working strategy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6EF2-A08C-4574-9A6B-72BEF3E1CE3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507" name="Content Placeholder 1"/>
          <p:cNvSpPr txBox="1">
            <a:spLocks/>
          </p:cNvSpPr>
          <p:nvPr/>
        </p:nvSpPr>
        <p:spPr bwMode="auto">
          <a:xfrm>
            <a:off x="4800600" y="23622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000" b="1"/>
              <a:t>Ask yourself …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legal powers do I have to take action?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agency policies control my response?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Are there other issues I should think about (jurisdictional matters, mutual aid, etc.)? </a:t>
            </a:r>
            <a:endParaRPr lang="en-US" sz="220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57200" y="1752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Step 3: Consider Police Powers &amp; Agency Policy</a:t>
            </a:r>
            <a:endParaRPr lang="en-US" sz="2800">
              <a:solidFill>
                <a:srgbClr val="C00000"/>
              </a:solidFill>
            </a:endParaRPr>
          </a:p>
        </p:txBody>
      </p:sp>
      <p:pic>
        <p:nvPicPr>
          <p:cNvPr id="21509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5334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65202" t="73067" b="2"/>
          <a:stretch>
            <a:fillRect/>
          </a:stretch>
        </p:blipFill>
        <p:spPr bwMode="auto">
          <a:xfrm>
            <a:off x="3109913" y="5026025"/>
            <a:ext cx="13763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2780036" algn="tl" rotWithShape="0">
              <a:srgbClr val="808080">
                <a:alpha val="42999"/>
              </a:srgbClr>
            </a:outerShdw>
          </a:effec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874030" y="6019800"/>
            <a:ext cx="5395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New York State Police attempts to ID individual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7" y="1828800"/>
            <a:ext cx="5811205" cy="36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4AD83-1066-45A0-A718-468316E5C67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2531" name="Content Placeholder 1"/>
          <p:cNvSpPr txBox="1">
            <a:spLocks/>
          </p:cNvSpPr>
          <p:nvPr/>
        </p:nvSpPr>
        <p:spPr bwMode="auto">
          <a:xfrm>
            <a:off x="304800" y="2438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000" b="1"/>
              <a:t>Ask yourself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am I trying to achieve?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options do I have?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contingencies must </a:t>
            </a:r>
            <a:br>
              <a:rPr lang="en-US" sz="2400"/>
            </a:br>
            <a:r>
              <a:rPr lang="en-US" sz="2400"/>
              <a:t>I consider if I choose a particular option?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Do I need to act now, or can I wait?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81000" y="1752600"/>
            <a:ext cx="8686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C00000"/>
                </a:solidFill>
              </a:rPr>
              <a:t>Step 4: Identify Options, Determine Best Course of Action</a:t>
            </a:r>
            <a:endParaRPr lang="en-US" sz="260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00600" y="2362200"/>
            <a:ext cx="3952875" cy="3787775"/>
            <a:chOff x="4800600" y="2590800"/>
            <a:chExt cx="3952875" cy="3787775"/>
          </a:xfrm>
        </p:grpSpPr>
        <p:pic>
          <p:nvPicPr>
            <p:cNvPr id="22533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800600" y="25908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t="71935" r="65114" b="2"/>
            <a:stretch>
              <a:fillRect/>
            </a:stretch>
          </p:blipFill>
          <p:spPr bwMode="auto">
            <a:xfrm>
              <a:off x="4800600" y="5048250"/>
              <a:ext cx="1379538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18839959" algn="tl" rotWithShape="0">
                <a:srgbClr val="808080">
                  <a:alpha val="42999"/>
                </a:srgbClr>
              </a:outerShdw>
            </a:effectLst>
          </p:spPr>
        </p:pic>
      </p:grp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2063FB-08B2-4530-985F-E26902BDC6C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3555" name="Content Placeholder 1"/>
          <p:cNvSpPr txBox="1">
            <a:spLocks/>
          </p:cNvSpPr>
          <p:nvPr/>
        </p:nvSpPr>
        <p:spPr bwMode="auto">
          <a:xfrm>
            <a:off x="381000" y="24384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Wait and collect more information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Keep subject under observation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Continue communicating with subject 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Tactically reposition and contain the area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3200"/>
              <a:t>Take decisive action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381000" y="17526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Possible Options and Contingencies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D4533B-F73A-4402-9F09-C9F8FC01D18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4579" name="Content Placeholder 1"/>
          <p:cNvSpPr txBox="1">
            <a:spLocks/>
          </p:cNvSpPr>
          <p:nvPr/>
        </p:nvSpPr>
        <p:spPr bwMode="auto">
          <a:xfrm>
            <a:off x="533400" y="22098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>
              <a:lnSpc>
                <a:spcPct val="90000"/>
              </a:lnSpc>
              <a:spcAft>
                <a:spcPts val="9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Keeping in mind …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Greatest likelihood of success against least harm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How proportional the response will be (given threat/risks)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Safety of the public, your own safety and the sanctity of all life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/>
              <a:t>Agency mission and values (CDM core)</a:t>
            </a: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434975" y="16002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Select Best Course of Action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800"/>
              <a:pPr/>
              <a:t>2</a:t>
            </a:fld>
            <a:endParaRPr lang="en-US" sz="18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5" y="1628566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5512F-3C9E-4593-9F64-DCAE664B279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603" name="Content Placeholder 1"/>
          <p:cNvSpPr txBox="1">
            <a:spLocks/>
          </p:cNvSpPr>
          <p:nvPr/>
        </p:nvSpPr>
        <p:spPr bwMode="auto">
          <a:xfrm>
            <a:off x="4800600" y="23622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600" b="1" dirty="0"/>
              <a:t>Execute the plan, then ask yourself …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Did I achieve the desired outcome?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Is there anything more I need to consider?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What lessons did I learn?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br>
              <a:rPr lang="en-US" sz="2600" b="1" dirty="0"/>
            </a:br>
            <a:r>
              <a:rPr lang="en-US" sz="2600" b="1" i="1" dirty="0"/>
              <a:t>If the incident is not resolved, then </a:t>
            </a:r>
            <a:r>
              <a:rPr lang="en-US" altLang="en-US" sz="2600" b="1" i="1" dirty="0"/>
              <a:t>“</a:t>
            </a:r>
            <a:r>
              <a:rPr lang="en-US" sz="2600" b="1" i="1" dirty="0"/>
              <a:t>spin the model</a:t>
            </a:r>
            <a:r>
              <a:rPr lang="en-US" altLang="en-US" sz="2600" b="1" i="1" dirty="0"/>
              <a:t>”</a:t>
            </a:r>
            <a:endParaRPr lang="en-US" sz="2600" b="1" i="1" dirty="0"/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000" dirty="0"/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700" dirty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7200" y="17526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5: Act, Review and Re-assess</a:t>
            </a:r>
            <a:endParaRPr lang="en-US" sz="3200">
              <a:solidFill>
                <a:srgbClr val="C00000"/>
              </a:solidFill>
            </a:endParaRPr>
          </a:p>
        </p:txBody>
      </p:sp>
      <p:pic>
        <p:nvPicPr>
          <p:cNvPr id="25605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6858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t="36108" r="66924" b="39001"/>
          <a:stretch>
            <a:fillRect/>
          </a:stretch>
        </p:blipFill>
        <p:spPr bwMode="auto">
          <a:xfrm>
            <a:off x="685800" y="3271838"/>
            <a:ext cx="1308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79999" algn="tl" rotWithShape="0">
              <a:srgbClr val="808080">
                <a:alpha val="42999"/>
              </a:srgbClr>
            </a:outerShdw>
          </a:effec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/>
          </a:p>
          <a:p>
            <a:pPr algn="ctr" eaLnBrk="1" hangingPunct="1">
              <a:buFont typeface="Wingdings 2" pitchFamily="18" charset="2"/>
              <a:buNone/>
            </a:pPr>
            <a:endParaRPr lang="en-US" b="1"/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6631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814E4-6A35-4275-9696-35D3290DD6FA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2662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5029200" y="2514600"/>
            <a:ext cx="33321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</a:rPr>
              <a:t>“</a:t>
            </a:r>
            <a:r>
              <a:rPr lang="en-US" sz="4000" b="1">
                <a:solidFill>
                  <a:srgbClr val="C00000"/>
                </a:solidFill>
              </a:rPr>
              <a:t>Spinning the Model</a:t>
            </a:r>
            <a:r>
              <a:rPr lang="en-US" altLang="en-US" sz="4000" b="1">
                <a:solidFill>
                  <a:srgbClr val="C00000"/>
                </a:solidFill>
              </a:rPr>
              <a:t>”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4267200" cy="3813175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Information collection is ongoing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As new information comes in, ask yourself:</a:t>
            </a:r>
          </a:p>
          <a:p>
            <a:pPr marL="8953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What is the threat? </a:t>
            </a:r>
          </a:p>
          <a:p>
            <a:pPr marL="8953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600" dirty="0"/>
              <a:t>What are my options?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altLang="en-US" sz="2600" dirty="0"/>
              <a:t>“</a:t>
            </a:r>
            <a:r>
              <a:rPr lang="en-US" sz="2600" dirty="0"/>
              <a:t>Spinning the model</a:t>
            </a:r>
            <a:r>
              <a:rPr lang="en-US" altLang="en-US" sz="2600" dirty="0"/>
              <a:t>”</a:t>
            </a:r>
            <a:r>
              <a:rPr lang="en-US" sz="2600" dirty="0"/>
              <a:t> means re-assessing, fine-tuning your decision-making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2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30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7655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3F83D0-385D-4C84-B33D-679B810BDF16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2765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5029200" y="3124200"/>
            <a:ext cx="33321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How does this benefit me? </a:t>
            </a:r>
            <a:br>
              <a:rPr lang="en-US" sz="3600" b="1" i="1" dirty="0">
                <a:solidFill>
                  <a:srgbClr val="C00000"/>
                </a:solidFill>
              </a:rPr>
            </a:br>
            <a:r>
              <a:rPr lang="en-US" sz="3600" b="1" i="1" dirty="0">
                <a:solidFill>
                  <a:srgbClr val="C00000"/>
                </a:solidFill>
              </a:rPr>
              <a:t>(Esp. in tense and dynamic situations?)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7654" name="Content Placeholder 1"/>
          <p:cNvSpPr txBox="1">
            <a:spLocks/>
          </p:cNvSpPr>
          <p:nvPr/>
        </p:nvSpPr>
        <p:spPr bwMode="auto">
          <a:xfrm>
            <a:off x="457200" y="3044825"/>
            <a:ext cx="42672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Nothing prevents officers from taking immediate action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When there is time, CDM provides a useful structure for weighing options, making decisions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Very similar to what SWAT teams already do</a:t>
            </a:r>
          </a:p>
          <a:p>
            <a:pPr marL="438150" indent="-319088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300" dirty="0"/>
              <a:t>Over time, it becomes second-nature … like driving a car</a:t>
            </a:r>
            <a:endParaRPr lang="en-US" sz="15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99195-A643-4DB8-A91A-58DF4E50D1A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8675" name="Content Placeholder 1"/>
          <p:cNvSpPr txBox="1">
            <a:spLocks/>
          </p:cNvSpPr>
          <p:nvPr/>
        </p:nvSpPr>
        <p:spPr bwMode="auto">
          <a:xfrm>
            <a:off x="533400" y="1295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One Agency</a:t>
            </a:r>
            <a:r>
              <a:rPr lang="en-US" altLang="en-US" sz="3200" b="1" dirty="0"/>
              <a:t>’</a:t>
            </a:r>
            <a:r>
              <a:rPr lang="en-US" sz="3200" b="1" dirty="0"/>
              <a:t>s Experience: 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Nassau County (NY) Police Department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17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2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2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533400" y="12954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CDBE3-156D-497E-8EA5-63828B52E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78" y="2514600"/>
            <a:ext cx="6222044" cy="36268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/>
          </a:p>
          <a:p>
            <a:pPr algn="ctr" eaLnBrk="1" hangingPunct="1">
              <a:buFont typeface="Wingdings 2" pitchFamily="18" charset="2"/>
              <a:buNone/>
            </a:pPr>
            <a:endParaRPr lang="en-US" b="1"/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F9B8F-B9DE-479D-A9E0-BCAB3E2E0B9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Benefits of the CDM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9701" name="Content Placeholder 1"/>
          <p:cNvSpPr txBox="1">
            <a:spLocks/>
          </p:cNvSpPr>
          <p:nvPr/>
        </p:nvSpPr>
        <p:spPr bwMode="auto">
          <a:xfrm>
            <a:off x="457200" y="2514600"/>
            <a:ext cx="7772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Better decisions up front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en-US" sz="2600" dirty="0"/>
              <a:t>“</a:t>
            </a:r>
            <a:r>
              <a:rPr lang="en-US" sz="2600" dirty="0"/>
              <a:t>I didn</a:t>
            </a:r>
            <a:r>
              <a:rPr lang="en-US" altLang="en-US" sz="2600" dirty="0"/>
              <a:t>’</a:t>
            </a:r>
            <a:r>
              <a:rPr lang="en-US" sz="2600" dirty="0"/>
              <a:t>t have time to think</a:t>
            </a:r>
            <a:r>
              <a:rPr lang="en-US" altLang="en-US" sz="2600" dirty="0"/>
              <a:t>”</a:t>
            </a:r>
            <a:r>
              <a:rPr lang="en-US" sz="2600" dirty="0"/>
              <a:t> – very few situations where that is really the case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CDM helps you gather information, assess threats, weigh options</a:t>
            </a:r>
          </a:p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dirty="0"/>
              <a:t>Helps to explain your actions after the fact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Enhances officer credibility</a:t>
            </a:r>
          </a:p>
          <a:p>
            <a:pPr marL="730250" lvl="1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Protects officers in court</a:t>
            </a:r>
            <a:endParaRPr lang="en-US" sz="2400" dirty="0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520DA-730F-47BD-93D7-B8B0BE1AA2B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0723" name="Content Placeholder 1"/>
          <p:cNvSpPr txBox="1">
            <a:spLocks/>
          </p:cNvSpPr>
          <p:nvPr/>
        </p:nvSpPr>
        <p:spPr bwMode="auto">
          <a:xfrm>
            <a:off x="533400" y="15240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000" b="1" dirty="0"/>
              <a:t>Looking at the CDM in Action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7" name="Glendale%20O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4384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09600" y="6324600"/>
            <a:ext cx="1981200" cy="3657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79D692-12B1-48F8-92AE-92588BDA61B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51620" y="6019800"/>
            <a:ext cx="32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Coeur d</a:t>
            </a:r>
            <a:r>
              <a:rPr lang="en-US" altLang="en-US" sz="3200" b="1" dirty="0"/>
              <a:t>’</a:t>
            </a:r>
            <a:r>
              <a:rPr lang="en-US" sz="3200" b="1" dirty="0"/>
              <a:t>Alene, ID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A8244-419C-42CA-98F5-3A8F711F8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0" y="1828800"/>
            <a:ext cx="6797359" cy="36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27</a:t>
            </a:fld>
            <a:endParaRPr lang="en-US" sz="16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6" y="1600200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BE402-9FD8-4032-A10D-453CBC1EC70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3795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85B2BF-930C-4A15-B0D0-C7B5B4D80648}" type="slidenum">
              <a:rPr lang="en-US" sz="1600"/>
              <a:pPr/>
              <a:t>3</a:t>
            </a:fld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2514600"/>
            <a:ext cx="4038600" cy="36576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+mn-lt"/>
                <a:ea typeface="+mn-ea"/>
              </a:rPr>
              <a:t>Ideals that define the agency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>
                <a:latin typeface="+mn-lt"/>
                <a:ea typeface="+mn-ea"/>
              </a:rPr>
              <a:t>Ethics, values, mission statement, guiding principles and priorities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>
                <a:latin typeface="+mn-lt"/>
                <a:ea typeface="+mn-ea"/>
              </a:rPr>
              <a:t>Core informs/guides each step in the model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81000" y="1752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CDM Core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8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6"/>
          <a:stretch>
            <a:fillRect/>
          </a:stretch>
        </p:blipFill>
        <p:spPr bwMode="auto">
          <a:xfrm>
            <a:off x="4572000" y="1828800"/>
            <a:ext cx="4133850" cy="3962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1331" t="47781" r="29966" b="19966"/>
          <a:stretch>
            <a:fillRect/>
          </a:stretch>
        </p:blipFill>
        <p:spPr bwMode="auto">
          <a:xfrm>
            <a:off x="5867400" y="3200400"/>
            <a:ext cx="1600200" cy="1600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b="1" dirty="0">
              <a:solidFill>
                <a:schemeClr val="accent1">
                  <a:satMod val="150000"/>
                </a:schemeClr>
              </a:solidFill>
              <a:latin typeface="Corbel" pitchFamily="34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85B2BF-930C-4A15-B0D0-C7B5B4D80648}" type="slidenum">
              <a:rPr lang="en-US" sz="1600"/>
              <a:pPr/>
              <a:t>4</a:t>
            </a:fld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2514600"/>
            <a:ext cx="4038600" cy="335280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latin typeface="+mn-lt"/>
                <a:ea typeface="+mn-ea"/>
              </a:rPr>
              <a:t>Nassau County, NY Police Department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Mission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Vision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Values </a:t>
            </a:r>
          </a:p>
          <a:p>
            <a:pPr marL="438912" lvl="1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>
                <a:latin typeface="+mn-lt"/>
                <a:ea typeface="+mn-ea"/>
              </a:rPr>
              <a:t>Ethics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81000" y="1752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CDM Core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12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1331" t="47781" r="29966" b="19966"/>
          <a:stretch>
            <a:fillRect/>
          </a:stretch>
        </p:blipFill>
        <p:spPr bwMode="auto">
          <a:xfrm>
            <a:off x="5867400" y="3200400"/>
            <a:ext cx="1600200" cy="1600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/>
          <p:cNvPicPr>
            <a:picLocks noGrp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905000"/>
            <a:ext cx="4267200" cy="3733800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5</a:t>
            </a:fld>
            <a:endParaRPr lang="en-US" sz="1600" dirty="0"/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harmon\AppData\Local\Microsoft\Windows\Temporary Internet Files\Content.Outlook\BLECWVBZ\20171027_093920.jpg"/>
          <p:cNvPicPr>
            <a:picLocks noChangeAspect="1" noChangeArrowheads="1"/>
          </p:cNvPicPr>
          <p:nvPr/>
        </p:nvPicPr>
        <p:blipFill>
          <a:blip r:embed="rId4" cstate="print"/>
          <a:srcRect l="6703" t="5712" r="11179" b="5866"/>
          <a:stretch>
            <a:fillRect/>
          </a:stretch>
        </p:blipFill>
        <p:spPr bwMode="auto">
          <a:xfrm>
            <a:off x="2705100" y="1676400"/>
            <a:ext cx="3733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algn="ctr" eaLnBrk="1" hangingPunct="1">
              <a:buFont typeface="Wingdings 2" pitchFamily="18" charset="2"/>
              <a:buNone/>
            </a:pPr>
            <a:endParaRPr lang="en-US" b="1" dirty="0"/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sz="3600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26F42-EC97-427A-9365-A8CD7C61922F}" type="slidenum">
              <a:rPr lang="en-US" sz="1600"/>
              <a:pPr/>
              <a:t>6</a:t>
            </a:fld>
            <a:endParaRPr lang="en-US" sz="1600" dirty="0"/>
          </a:p>
        </p:txBody>
      </p:sp>
      <p:pic>
        <p:nvPicPr>
          <p:cNvPr id="922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DAF2"/>
              </a:clrFrom>
              <a:clrTo>
                <a:srgbClr val="CEDAF2">
                  <a:alpha val="0"/>
                </a:srgbClr>
              </a:clrTo>
            </a:clrChange>
          </a:blip>
          <a:srcRect t="20135"/>
          <a:stretch>
            <a:fillRect/>
          </a:stretch>
        </p:blipFill>
        <p:spPr bwMode="auto">
          <a:xfrm>
            <a:off x="2054106" y="1600200"/>
            <a:ext cx="5035789" cy="48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B2A1D6-C5E3-4810-A74B-AAABEE19F3E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3315" name="Content Placeholder 1"/>
          <p:cNvSpPr txBox="1">
            <a:spLocks/>
          </p:cNvSpPr>
          <p:nvPr/>
        </p:nvSpPr>
        <p:spPr bwMode="auto">
          <a:xfrm>
            <a:off x="4801321" y="2336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 b="1" dirty="0"/>
              <a:t>Ask yourself …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do I know about this incident (subject, victim, location)?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else do I need to know?</a:t>
            </a:r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600" dirty="0"/>
              <a:t>What do my training and experience tell me about this type of incident?</a:t>
            </a: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438400"/>
            <a:ext cx="3952875" cy="3787775"/>
            <a:chOff x="457200" y="2514600"/>
            <a:chExt cx="3952875" cy="3787775"/>
          </a:xfrm>
        </p:grpSpPr>
        <p:pic>
          <p:nvPicPr>
            <p:cNvPr id="13316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5"/>
            <a:stretch>
              <a:fillRect/>
            </a:stretch>
          </p:blipFill>
          <p:spPr bwMode="auto">
            <a:xfrm>
              <a:off x="457200" y="2514600"/>
              <a:ext cx="3952875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33903" t="20136" r="34829" b="58680"/>
            <a:stretch>
              <a:fillRect/>
            </a:stretch>
          </p:blipFill>
          <p:spPr bwMode="auto">
            <a:xfrm>
              <a:off x="1797050" y="2514600"/>
              <a:ext cx="1236663" cy="100488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C87D0-B671-4536-BC89-10F1809D36CE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4339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4572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3903" t="20136" r="34829" b="58680"/>
          <a:stretch>
            <a:fillRect/>
          </a:stretch>
        </p:blipFill>
        <p:spPr bwMode="auto">
          <a:xfrm>
            <a:off x="1797050" y="2514600"/>
            <a:ext cx="1236663" cy="1004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4342" name="Content Placeholder 1"/>
          <p:cNvSpPr txBox="1">
            <a:spLocks/>
          </p:cNvSpPr>
          <p:nvPr/>
        </p:nvSpPr>
        <p:spPr bwMode="auto">
          <a:xfrm>
            <a:off x="4800600" y="24384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400" b="1"/>
              <a:t>Ask others </a:t>
            </a:r>
            <a:r>
              <a:rPr lang="en-US" sz="3400" b="1" i="1"/>
              <a:t>(esp. Dispatch)</a:t>
            </a:r>
            <a:r>
              <a:rPr lang="en-US" sz="3400" b="1"/>
              <a:t> …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more can you tell me about </a:t>
            </a:r>
            <a:r>
              <a:rPr lang="en-US" sz="2400" b="1" i="1"/>
              <a:t>this incident?</a:t>
            </a:r>
          </a:p>
          <a:p>
            <a:pPr marL="438150" indent="-3190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400"/>
              <a:t>What more can you tell me about </a:t>
            </a:r>
            <a:r>
              <a:rPr lang="en-US" sz="2400" b="1" i="1"/>
              <a:t>previous incidents</a:t>
            </a:r>
            <a:r>
              <a:rPr lang="en-US" sz="2400"/>
              <a:t> involving this location or subjects?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The Critical </a:t>
            </a:r>
            <a:br>
              <a:rPr lang="en-US" b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Decision-Making Model</a:t>
            </a: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F2AA89-2188-4903-BC33-6059FBE9B593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5363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20135"/>
          <a:stretch>
            <a:fillRect/>
          </a:stretch>
        </p:blipFill>
        <p:spPr bwMode="auto">
          <a:xfrm>
            <a:off x="457200" y="2514600"/>
            <a:ext cx="3952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jmcginty\Documents\CDM.jpg"/>
          <p:cNvPicPr>
            <a:picLocks noChangeAspect="1" noChangeArrowheads="1"/>
          </p:cNvPicPr>
          <p:nvPr/>
        </p:nvPicPr>
        <p:blipFill>
          <a:blip r:embed="rId3" cstate="print"/>
          <a:srcRect l="33903" t="20136" r="34829" b="58680"/>
          <a:stretch>
            <a:fillRect/>
          </a:stretch>
        </p:blipFill>
        <p:spPr bwMode="auto">
          <a:xfrm>
            <a:off x="1797050" y="2514600"/>
            <a:ext cx="1236663" cy="1004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57200" y="1752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Step 1: Collect Information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366" name="Content Placeholder 1"/>
          <p:cNvSpPr txBox="1">
            <a:spLocks/>
          </p:cNvSpPr>
          <p:nvPr/>
        </p:nvSpPr>
        <p:spPr bwMode="auto">
          <a:xfrm>
            <a:off x="4800600" y="24384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b="1"/>
              <a:t>Information collection is an ongoing process throughout the CDM … it doesn</a:t>
            </a:r>
            <a:r>
              <a:rPr lang="en-US" altLang="en-US" sz="2800" b="1"/>
              <a:t>’</a:t>
            </a:r>
            <a:r>
              <a:rPr lang="en-US" sz="2800" b="1"/>
              <a:t>t stop at Step 1 </a:t>
            </a:r>
            <a:br>
              <a:rPr lang="en-US" sz="2800" b="1"/>
            </a:br>
            <a:endParaRPr lang="en-US" sz="2800" b="1"/>
          </a:p>
          <a:p>
            <a:pPr marL="438150" indent="-319088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b="1"/>
              <a:t>If you</a:t>
            </a:r>
            <a:r>
              <a:rPr lang="en-US" altLang="en-US" sz="2800" b="1"/>
              <a:t>’</a:t>
            </a:r>
            <a:r>
              <a:rPr lang="en-US" sz="2800" b="1"/>
              <a:t>re not getting the information you need … </a:t>
            </a:r>
            <a:r>
              <a:rPr lang="en-US" sz="2800" b="1" i="1"/>
              <a:t>keep asking!</a:t>
            </a:r>
            <a:endParaRPr lang="en-US" sz="2800" i="1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6350155"/>
            <a:ext cx="1406525" cy="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C2DA6-BF8A-47D9-8F9C-5923307CE44E}"/>
              </a:ext>
            </a:extLst>
          </p:cNvPr>
          <p:cNvCxnSpPr/>
          <p:nvPr/>
        </p:nvCxnSpPr>
        <p:spPr>
          <a:xfrm>
            <a:off x="612648" y="1447800"/>
            <a:ext cx="8317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ATRectangle_SM_preview (1).png">
            <a:extLst>
              <a:ext uri="{FF2B5EF4-FFF2-40B4-BE49-F238E27FC236}">
                <a16:creationId xmlns:a16="http://schemas.microsoft.com/office/drawing/2014/main" id="{4C28D958-8C00-45EF-86D7-1E15D99AC1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52743" cy="9265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829</Words>
  <Application>Microsoft Office PowerPoint</Application>
  <PresentationFormat>On-screen Show (4:3)</PresentationFormat>
  <Paragraphs>207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MS PGothic</vt:lpstr>
      <vt:lpstr>Arial</vt:lpstr>
      <vt:lpstr>Bookman Old Style</vt:lpstr>
      <vt:lpstr>Calibri</vt:lpstr>
      <vt:lpstr>Cambria</vt:lpstr>
      <vt:lpstr>Corbel</vt:lpstr>
      <vt:lpstr>Gill Sans MT</vt:lpstr>
      <vt:lpstr>Wingdings</vt:lpstr>
      <vt:lpstr>Wingdings 2</vt:lpstr>
      <vt:lpstr>Wingdings 3</vt:lpstr>
      <vt:lpstr>Origin</vt:lpstr>
      <vt:lpstr>Custom Design</vt:lpstr>
      <vt:lpstr>PowerPoint Presentation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  <vt:lpstr>The Critical  Decision-Making Model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835</cp:revision>
  <dcterms:created xsi:type="dcterms:W3CDTF">2013-08-22T12:46:31Z</dcterms:created>
  <dcterms:modified xsi:type="dcterms:W3CDTF">2018-02-23T20:14:42Z</dcterms:modified>
</cp:coreProperties>
</file>